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360" r:id="rId3"/>
    <p:sldId id="725" r:id="rId4"/>
    <p:sldId id="277" r:id="rId5"/>
    <p:sldId id="266" r:id="rId6"/>
    <p:sldId id="262" r:id="rId7"/>
    <p:sldId id="263" r:id="rId8"/>
    <p:sldId id="279" r:id="rId9"/>
    <p:sldId id="280" r:id="rId10"/>
    <p:sldId id="367" r:id="rId11"/>
    <p:sldId id="281" r:id="rId12"/>
    <p:sldId id="282" r:id="rId13"/>
    <p:sldId id="726" r:id="rId14"/>
    <p:sldId id="264" r:id="rId15"/>
    <p:sldId id="278" r:id="rId16"/>
    <p:sldId id="727" r:id="rId17"/>
    <p:sldId id="334" r:id="rId18"/>
    <p:sldId id="283" r:id="rId19"/>
    <p:sldId id="285" r:id="rId20"/>
    <p:sldId id="286" r:id="rId21"/>
    <p:sldId id="289" r:id="rId22"/>
    <p:sldId id="287" r:id="rId23"/>
    <p:sldId id="335" r:id="rId24"/>
    <p:sldId id="336" r:id="rId25"/>
    <p:sldId id="337" r:id="rId26"/>
    <p:sldId id="338" r:id="rId27"/>
    <p:sldId id="339" r:id="rId28"/>
    <p:sldId id="340" r:id="rId29"/>
    <p:sldId id="341" r:id="rId30"/>
    <p:sldId id="728" r:id="rId31"/>
    <p:sldId id="342" r:id="rId32"/>
    <p:sldId id="345" r:id="rId33"/>
    <p:sldId id="343" r:id="rId34"/>
    <p:sldId id="344" r:id="rId35"/>
    <p:sldId id="346" r:id="rId36"/>
    <p:sldId id="273" r:id="rId37"/>
    <p:sldId id="729" r:id="rId38"/>
    <p:sldId id="347" r:id="rId39"/>
    <p:sldId id="348" r:id="rId40"/>
    <p:sldId id="349" r:id="rId41"/>
    <p:sldId id="350" r:id="rId42"/>
    <p:sldId id="354" r:id="rId43"/>
    <p:sldId id="355"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5835A-D578-4B83-89F5-D7E2634E18F9}" type="datetimeFigureOut">
              <a:rPr lang="zh-CN" altLang="en-US" smtClean="0"/>
              <a:t>2022/8/31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B286F-C860-402B-B0F7-2ED98E61CB95}" type="slidenum">
              <a:rPr lang="zh-CN" altLang="en-US" smtClean="0"/>
              <a:t>‹#›</a:t>
            </a:fld>
            <a:endParaRPr lang="zh-CN" altLang="en-US"/>
          </a:p>
        </p:txBody>
      </p:sp>
    </p:spTree>
    <p:extLst>
      <p:ext uri="{BB962C8B-B14F-4D97-AF65-F5344CB8AC3E}">
        <p14:creationId xmlns:p14="http://schemas.microsoft.com/office/powerpoint/2010/main" val="253806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2999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014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268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427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60269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A3BCB-BAF0-4FC4-931B-92A0907E1F2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AC511DB0-CD61-4BCC-AA23-17F0672AEF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412F8A6-9BAE-441C-88CC-B296D5E448EC}"/>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646F4A10-12D8-4CE8-A2B8-5BF347DE19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6DA09D-CC93-4B0A-A9C6-3EE61DDFCFC1}"/>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988709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AE894-C8D1-497C-BFBA-DD8A8780C14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1813C89-AC31-4FD9-981C-03497D32E45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EDC34-3C57-4C58-A106-A89A10D96927}"/>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5085892C-F9EA-456B-9975-7C945B3B7C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0FC7F-B767-445C-8D15-3CA2C206C7B5}"/>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74717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EF0A31-12D2-463C-914B-0ECC5D15BEA0}"/>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C49CF6E-0244-4424-AC1B-D5D327C8A010}"/>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2797298-48F4-4A47-85B3-2E22C6608714}"/>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65BF7182-9901-4F4C-A4E0-9F6A6F8A8E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76DA50-6323-48A5-8E29-CF570E5EF7A9}"/>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325852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796716-2812-EF47-967C-24F3215A1C9D}"/>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799" y="4500348"/>
            <a:ext cx="7886701" cy="833651"/>
          </a:xfrm>
        </p:spPr>
        <p:txBody>
          <a:bodyPr anchor="ctr">
            <a:normAutofit/>
          </a:bodyPr>
          <a:lstStyle>
            <a:lvl1pPr algn="l">
              <a:defRPr sz="3600">
                <a:solidFill>
                  <a:schemeClr val="tx1"/>
                </a:solidFill>
              </a:defRPr>
            </a:lvl1pPr>
          </a:lstStyle>
          <a:p>
            <a:r>
              <a:rPr lang="en-US" altLang="zh-CN" dirty="0"/>
              <a:t>Click to edit Master title style</a:t>
            </a:r>
            <a:endParaRPr lang="zh-CN" altLang="en-US" dirty="0"/>
          </a:p>
        </p:txBody>
      </p:sp>
      <p:sp>
        <p:nvSpPr>
          <p:cNvPr id="3" name="Subtitle 2"/>
          <p:cNvSpPr>
            <a:spLocks noGrp="1"/>
          </p:cNvSpPr>
          <p:nvPr>
            <p:ph type="subTitle" idx="1"/>
          </p:nvPr>
        </p:nvSpPr>
        <p:spPr>
          <a:xfrm>
            <a:off x="691485" y="5333999"/>
            <a:ext cx="7886702" cy="451300"/>
          </a:xfrm>
        </p:spPr>
        <p:txBody>
          <a:bodyPr anchor="ctr">
            <a:normAutofit/>
          </a:bodyPr>
          <a:lstStyle>
            <a:lvl1pPr marL="0" indent="0" algn="l">
              <a:buNone/>
              <a:defRPr sz="2000" b="1" i="0">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zh-CN" altLang="en-US" dirty="0"/>
          </a:p>
        </p:txBody>
      </p:sp>
      <p:sp>
        <p:nvSpPr>
          <p:cNvPr id="4" name="Date Placeholder 3"/>
          <p:cNvSpPr>
            <a:spLocks noGrp="1"/>
          </p:cNvSpPr>
          <p:nvPr>
            <p:ph type="dt" sz="half" idx="10"/>
          </p:nvPr>
        </p:nvSpPr>
        <p:spPr>
          <a:xfrm>
            <a:off x="685798" y="6169023"/>
            <a:ext cx="2057400" cy="365125"/>
          </a:xfrm>
        </p:spPr>
        <p:txBody>
          <a:bodyPr/>
          <a:lstStyle>
            <a:lvl1pPr>
              <a:defRPr b="1">
                <a:solidFill>
                  <a:schemeClr val="tx1"/>
                </a:solidFill>
              </a:defRPr>
            </a:lvl1pPr>
          </a:lstStyle>
          <a:p>
            <a:fld id="{37A69316-F44C-3949-90C2-4CB4B2F02235}" type="datetime4">
              <a:rPr lang="en-US" altLang="zh-CN" smtClean="0"/>
              <a:pPr/>
              <a:t>August 29, 2022</a:t>
            </a:fld>
            <a:endParaRPr lang="zh-CN" altLang="en-US" dirty="0"/>
          </a:p>
        </p:txBody>
      </p:sp>
      <p:sp>
        <p:nvSpPr>
          <p:cNvPr id="5" name="Footer Placeholder 4"/>
          <p:cNvSpPr>
            <a:spLocks noGrp="1"/>
          </p:cNvSpPr>
          <p:nvPr>
            <p:ph type="ftr" sz="quarter" idx="11"/>
          </p:nvPr>
        </p:nvSpPr>
        <p:spPr>
          <a:xfrm>
            <a:off x="3428996" y="6139087"/>
            <a:ext cx="5143504" cy="479863"/>
          </a:xfrm>
          <a:prstGeom prst="rect">
            <a:avLst/>
          </a:prstGeom>
        </p:spPr>
        <p:txBody>
          <a:bodyPr/>
          <a:lstStyle>
            <a:lvl1pPr algn="r">
              <a:defRPr sz="1600" b="1">
                <a:solidFill>
                  <a:schemeClr val="tx1"/>
                </a:solidFill>
                <a:latin typeface="Times New Roman" panose="02020603050405020304" pitchFamily="18" charset="0"/>
                <a:cs typeface="Times New Roman" panose="02020603050405020304" pitchFamily="18" charset="0"/>
              </a:defRPr>
            </a:lvl1pPr>
          </a:lstStyle>
          <a:p>
            <a:r>
              <a:rPr lang="zh-CN" altLang="en-US"/>
              <a:t>北京师范大学</a:t>
            </a:r>
            <a:r>
              <a:rPr lang="en-US" altLang="zh-CN"/>
              <a:t>-</a:t>
            </a:r>
            <a:r>
              <a:rPr lang="zh-CN" altLang="en-US"/>
              <a:t>香港浸会大学联合国际学院</a:t>
            </a:r>
            <a:endParaRPr lang="en-US" altLang="zh-CN"/>
          </a:p>
          <a:p>
            <a:r>
              <a:rPr lang="en-US" sz="1400"/>
              <a:t>United International College</a:t>
            </a:r>
            <a:endParaRPr lang="zh-CN" altLang="en-US" sz="1400" dirty="0"/>
          </a:p>
        </p:txBody>
      </p:sp>
    </p:spTree>
    <p:extLst>
      <p:ext uri="{BB962C8B-B14F-4D97-AF65-F5344CB8AC3E}">
        <p14:creationId xmlns:p14="http://schemas.microsoft.com/office/powerpoint/2010/main" val="2622315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_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a:xfrm>
            <a:off x="457200" y="1143000"/>
            <a:ext cx="8305800" cy="48768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A8494F26-2C6B-C74A-9ED4-2FDC6762BF48}" type="datetime4">
              <a:rPr lang="en-US" altLang="zh-CN" smtClean="0"/>
              <a:t>August 29, 2022</a:t>
            </a:fld>
            <a:endParaRPr lang="zh-CN" altLang="en-US"/>
          </a:p>
        </p:txBody>
      </p:sp>
      <p:sp>
        <p:nvSpPr>
          <p:cNvPr id="6" name="Slide Number Placeholder 5"/>
          <p:cNvSpPr>
            <a:spLocks noGrp="1"/>
          </p:cNvSpPr>
          <p:nvPr>
            <p:ph type="sldNum" sz="quarter" idx="12"/>
          </p:nvPr>
        </p:nvSpPr>
        <p:spPr/>
        <p:txBody>
          <a:bodyPr/>
          <a:lstStyle/>
          <a:p>
            <a:fld id="{CA900B54-57D8-4106-814A-4647969A5594}" type="slidenum">
              <a:rPr lang="zh-CN" altLang="en-US" smtClean="0"/>
              <a:t>‹#›</a:t>
            </a:fld>
            <a:endParaRPr lang="zh-CN" altLang="en-US"/>
          </a:p>
        </p:txBody>
      </p:sp>
    </p:spTree>
    <p:extLst>
      <p:ext uri="{BB962C8B-B14F-4D97-AF65-F5344CB8AC3E}">
        <p14:creationId xmlns:p14="http://schemas.microsoft.com/office/powerpoint/2010/main" val="482706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3_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9DBC2480-3A4D-D94C-9FE7-C8F7E4339052}" type="datetime4">
              <a:rPr lang="en-US" altLang="zh-CN" smtClean="0"/>
              <a:t>August 29, 2022</a:t>
            </a:fld>
            <a:endParaRPr lang="zh-CN" altLang="en-US"/>
          </a:p>
        </p:txBody>
      </p:sp>
      <p:sp>
        <p:nvSpPr>
          <p:cNvPr id="5" name="Slide Number Placeholder 4"/>
          <p:cNvSpPr>
            <a:spLocks noGrp="1"/>
          </p:cNvSpPr>
          <p:nvPr>
            <p:ph type="sldNum" sz="quarter" idx="12"/>
          </p:nvPr>
        </p:nvSpPr>
        <p:spPr/>
        <p:txBody>
          <a:bodyPr/>
          <a:lstStyle/>
          <a:p>
            <a:fld id="{CA900B54-57D8-4106-814A-4647969A5594}" type="slidenum">
              <a:rPr lang="zh-CN" altLang="en-US" smtClean="0"/>
              <a:t>‹#›</a:t>
            </a:fld>
            <a:endParaRPr lang="zh-CN" altLang="en-US"/>
          </a:p>
        </p:txBody>
      </p:sp>
    </p:spTree>
    <p:extLst>
      <p:ext uri="{BB962C8B-B14F-4D97-AF65-F5344CB8AC3E}">
        <p14:creationId xmlns:p14="http://schemas.microsoft.com/office/powerpoint/2010/main" val="927262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4_Two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28625" y="1143000"/>
            <a:ext cx="3960000" cy="46800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755375" y="1143000"/>
            <a:ext cx="3960000" cy="46800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3727464-943E-474F-B801-13D1304F67CE}" type="datetime4">
              <a:rPr lang="en-US" altLang="zh-CN" smtClean="0"/>
              <a:t>August 29, 2022</a:t>
            </a:fld>
            <a:endParaRPr lang="zh-CN" altLang="en-US"/>
          </a:p>
        </p:txBody>
      </p:sp>
      <p:sp>
        <p:nvSpPr>
          <p:cNvPr id="7" name="Slide Number Placeholder 6"/>
          <p:cNvSpPr>
            <a:spLocks noGrp="1"/>
          </p:cNvSpPr>
          <p:nvPr>
            <p:ph type="sldNum" sz="quarter" idx="12"/>
          </p:nvPr>
        </p:nvSpPr>
        <p:spPr/>
        <p:txBody>
          <a:bodyPr/>
          <a:lstStyle/>
          <a:p>
            <a:fld id="{CA900B54-57D8-4106-814A-4647969A5594}" type="slidenum">
              <a:rPr lang="zh-CN" altLang="en-US" smtClean="0"/>
              <a:t>‹#›</a:t>
            </a:fld>
            <a:endParaRPr lang="zh-CN" altLang="en-US"/>
          </a:p>
        </p:txBody>
      </p:sp>
    </p:spTree>
    <p:extLst>
      <p:ext uri="{BB962C8B-B14F-4D97-AF65-F5344CB8AC3E}">
        <p14:creationId xmlns:p14="http://schemas.microsoft.com/office/powerpoint/2010/main" val="843574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5_WhiteCheatShe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47777D-12D4-114E-B9B5-81A28A73AF10}"/>
              </a:ext>
            </a:extLst>
          </p:cNvPr>
          <p:cNvSpPr/>
          <p:nvPr userDrawn="1"/>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 name="Title 1"/>
          <p:cNvSpPr>
            <a:spLocks noGrp="1"/>
          </p:cNvSpPr>
          <p:nvPr>
            <p:ph type="title"/>
          </p:nvPr>
        </p:nvSpPr>
        <p:spPr>
          <a:xfrm>
            <a:off x="381000" y="381000"/>
            <a:ext cx="3198813" cy="1600200"/>
          </a:xfrm>
        </p:spPr>
        <p:txBody>
          <a:bodyPr anchor="t">
            <a:normAutofit/>
          </a:bodyPr>
          <a:lstStyle>
            <a:lvl1pPr>
              <a:defRPr sz="2800">
                <a:solidFill>
                  <a:schemeClr val="tx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sp>
        <p:nvSpPr>
          <p:cNvPr id="3" name="Content Placeholder 2"/>
          <p:cNvSpPr>
            <a:spLocks noGrp="1"/>
          </p:cNvSpPr>
          <p:nvPr>
            <p:ph idx="1"/>
          </p:nvPr>
        </p:nvSpPr>
        <p:spPr>
          <a:xfrm>
            <a:off x="3887788" y="381000"/>
            <a:ext cx="4629150" cy="5638800"/>
          </a:xfrm>
        </p:spPr>
        <p:txBody>
          <a:bodyPr>
            <a:normAutofit/>
          </a:bodyPr>
          <a:lstStyle>
            <a:lvl1pPr>
              <a:defRPr sz="1600">
                <a:solidFill>
                  <a:schemeClr val="tx1"/>
                </a:solidFill>
                <a:latin typeface="Arial" panose="020B0604020202020204" pitchFamily="34" charset="0"/>
                <a:cs typeface="Arial" panose="020B0604020202020204" pitchFamily="34" charset="0"/>
              </a:defRPr>
            </a:lvl1pPr>
            <a:lvl2pPr>
              <a:defRPr sz="1600">
                <a:solidFill>
                  <a:schemeClr val="tx1"/>
                </a:solidFill>
                <a:latin typeface="Arial" panose="020B0604020202020204" pitchFamily="34" charset="0"/>
                <a:cs typeface="Arial" panose="020B0604020202020204" pitchFamily="34" charset="0"/>
              </a:defRPr>
            </a:lvl2pPr>
            <a:lvl3pPr>
              <a:defRPr sz="1600">
                <a:solidFill>
                  <a:schemeClr val="tx1"/>
                </a:solidFill>
                <a:latin typeface="Arial" panose="020B0604020202020204" pitchFamily="34" charset="0"/>
                <a:cs typeface="Arial" panose="020B0604020202020204" pitchFamily="34" charset="0"/>
              </a:defRPr>
            </a:lvl3pPr>
            <a:lvl4pPr>
              <a:defRPr sz="1600">
                <a:solidFill>
                  <a:schemeClr val="tx1"/>
                </a:solidFill>
                <a:latin typeface="Arial" panose="020B0604020202020204" pitchFamily="34" charset="0"/>
                <a:cs typeface="Arial" panose="020B0604020202020204" pitchFamily="34" charset="0"/>
              </a:defRPr>
            </a:lvl4pPr>
            <a:lvl5pPr>
              <a:defRPr sz="1600">
                <a:solidFill>
                  <a:schemeClr val="tx1"/>
                </a:solidFill>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Text Placeholder 3"/>
          <p:cNvSpPr>
            <a:spLocks noGrp="1"/>
          </p:cNvSpPr>
          <p:nvPr>
            <p:ph type="body" sz="half" idx="2"/>
          </p:nvPr>
        </p:nvSpPr>
        <p:spPr>
          <a:xfrm>
            <a:off x="381000" y="2133600"/>
            <a:ext cx="3198813" cy="3886200"/>
          </a:xfrm>
        </p:spPr>
        <p:txBody>
          <a:bodyPr/>
          <a:lstStyle>
            <a:lvl1pPr marL="0" indent="0">
              <a:buNone/>
              <a:defRPr sz="1600">
                <a:solidFill>
                  <a:schemeClr val="tx1"/>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Edit Master text styles</a:t>
            </a:r>
          </a:p>
        </p:txBody>
      </p:sp>
      <p:sp>
        <p:nvSpPr>
          <p:cNvPr id="5" name="Date Placeholder 4"/>
          <p:cNvSpPr>
            <a:spLocks noGrp="1"/>
          </p:cNvSpPr>
          <p:nvPr>
            <p:ph type="dt" sz="half" idx="10"/>
          </p:nvPr>
        </p:nvSpPr>
        <p:spPr>
          <a:xfrm>
            <a:off x="304800" y="6356350"/>
            <a:ext cx="2057400" cy="365125"/>
          </a:xfrm>
        </p:spPr>
        <p:txBody>
          <a:bodyPr/>
          <a:lstStyle>
            <a:lvl1pPr>
              <a:defRPr>
                <a:solidFill>
                  <a:schemeClr val="tx1"/>
                </a:solidFill>
                <a:latin typeface="Arial" panose="020B0604020202020204" pitchFamily="34" charset="0"/>
                <a:cs typeface="Arial" panose="020B0604020202020204" pitchFamily="34" charset="0"/>
              </a:defRPr>
            </a:lvl1pPr>
          </a:lstStyle>
          <a:p>
            <a:fld id="{6AFB9A82-E53C-7543-88FD-E0F6F63628B8}" type="datetime4">
              <a:rPr lang="en-US" altLang="zh-CN" smtClean="0"/>
              <a:pPr/>
              <a:t>August 29, 2022</a:t>
            </a:fld>
            <a:endParaRPr lang="zh-CN" altLang="en-US" dirty="0"/>
          </a:p>
        </p:txBody>
      </p:sp>
      <p:sp>
        <p:nvSpPr>
          <p:cNvPr id="7" name="Slide Number Placeholder 6"/>
          <p:cNvSpPr>
            <a:spLocks noGrp="1"/>
          </p:cNvSpPr>
          <p:nvPr>
            <p:ph type="sldNum" sz="quarter" idx="12"/>
          </p:nvPr>
        </p:nvSpPr>
        <p:spPr>
          <a:xfrm>
            <a:off x="6947598" y="6356349"/>
            <a:ext cx="1891602" cy="365125"/>
          </a:xfrm>
        </p:spPr>
        <p:txBody>
          <a:bodyPr/>
          <a:lstStyle>
            <a:lvl1pPr>
              <a:defRPr>
                <a:solidFill>
                  <a:schemeClr val="tx1"/>
                </a:solidFill>
                <a:latin typeface="Arial" panose="020B0604020202020204" pitchFamily="34" charset="0"/>
                <a:cs typeface="Arial" panose="020B0604020202020204" pitchFamily="34" charset="0"/>
              </a:defRPr>
            </a:lvl1pPr>
          </a:lstStyle>
          <a:p>
            <a:fld id="{CA900B54-57D8-4106-814A-4647969A5594}" type="slidenum">
              <a:rPr lang="zh-CN" altLang="en-US" smtClean="0"/>
              <a:pPr/>
              <a:t>‹#›</a:t>
            </a:fld>
            <a:endParaRPr lang="zh-CN" altLang="en-US" dirty="0"/>
          </a:p>
        </p:txBody>
      </p:sp>
    </p:spTree>
    <p:extLst>
      <p:ext uri="{BB962C8B-B14F-4D97-AF65-F5344CB8AC3E}">
        <p14:creationId xmlns:p14="http://schemas.microsoft.com/office/powerpoint/2010/main" val="3267749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49648B-C12B-8540-BD34-8FC547BFB599}"/>
              </a:ext>
            </a:extLst>
          </p:cNvPr>
          <p:cNvSpPr/>
          <p:nvPr userDrawn="1"/>
        </p:nvSpPr>
        <p:spPr>
          <a:xfrm>
            <a:off x="0" y="0"/>
            <a:ext cx="9144000" cy="6858000"/>
          </a:xfrm>
          <a:prstGeom prst="rect">
            <a:avLst/>
          </a:prstGeom>
          <a:solidFill>
            <a:srgbClr val="E4E6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lvl1pPr>
              <a:defRPr>
                <a:solidFill>
                  <a:schemeClr val="tx1"/>
                </a:solidFill>
              </a:defRPr>
            </a:lvl1pPr>
          </a:lstStyle>
          <a:p>
            <a:fld id="{7074ECDF-69F2-9A41-AFCC-1FFFD7BF9859}" type="datetime4">
              <a:rPr lang="en-US" altLang="zh-CN" smtClean="0"/>
              <a:pPr/>
              <a:t>August 29, 2022</a:t>
            </a:fld>
            <a:endParaRPr lang="zh-CN" alt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CA900B54-57D8-4106-814A-4647969A5594}" type="slidenum">
              <a:rPr lang="zh-CN" altLang="en-US" smtClean="0"/>
              <a:pPr/>
              <a:t>‹#›</a:t>
            </a:fld>
            <a:endParaRPr lang="zh-CN" altLang="en-US"/>
          </a:p>
        </p:txBody>
      </p:sp>
      <p:sp>
        <p:nvSpPr>
          <p:cNvPr id="7" name="Content Placeholder 2">
            <a:extLst>
              <a:ext uri="{FF2B5EF4-FFF2-40B4-BE49-F238E27FC236}">
                <a16:creationId xmlns:a16="http://schemas.microsoft.com/office/drawing/2014/main" id="{9A4BDB09-B2FE-0B42-B3A7-4AFEAFB50C1B}"/>
              </a:ext>
            </a:extLst>
          </p:cNvPr>
          <p:cNvSpPr>
            <a:spLocks noGrp="1"/>
          </p:cNvSpPr>
          <p:nvPr>
            <p:ph idx="1" hasCustomPrompt="1"/>
          </p:nvPr>
        </p:nvSpPr>
        <p:spPr>
          <a:xfrm>
            <a:off x="605790" y="1371600"/>
            <a:ext cx="7909560" cy="4357689"/>
          </a:xfrm>
        </p:spPr>
        <p:txBody>
          <a:bodyPr>
            <a:normAutofit/>
          </a:bodyPr>
          <a:lstStyle>
            <a:lvl1pPr indent="-552600">
              <a:lnSpc>
                <a:spcPct val="150000"/>
              </a:lnSpc>
              <a:spcBef>
                <a:spcPts val="600"/>
              </a:spcBef>
              <a:spcAft>
                <a:spcPts val="0"/>
              </a:spcAft>
              <a:defRPr sz="2800" b="1">
                <a:latin typeface="Times New Roman" panose="02020603050405020304" pitchFamily="18" charset="0"/>
                <a:cs typeface="Times New Roman" panose="02020603050405020304" pitchFamily="18" charset="0"/>
              </a:defRPr>
            </a:lvl1pPr>
            <a:lvl2pPr marL="1261800" indent="-540000">
              <a:lnSpc>
                <a:spcPct val="100000"/>
              </a:lnSpc>
              <a:spcBef>
                <a:spcPts val="0"/>
              </a:spcBef>
              <a:spcAft>
                <a:spcPts val="0"/>
              </a:spcAft>
              <a:defRPr sz="2800" b="1">
                <a:latin typeface="Times New Roman" panose="02020603050405020304" pitchFamily="18" charset="0"/>
                <a:cs typeface="Times New Roman" panose="02020603050405020304" pitchFamily="18" charset="0"/>
              </a:defRPr>
            </a:lvl2pPr>
            <a:lvl3pPr indent="-372600">
              <a:lnSpc>
                <a:spcPct val="150000"/>
              </a:lnSpc>
              <a:spcBef>
                <a:spcPts val="600"/>
              </a:spcBef>
              <a:spcAft>
                <a:spcPts val="600"/>
              </a:spcAft>
              <a:defRPr sz="2800">
                <a:latin typeface="Arial" panose="020B0604020202020204" pitchFamily="34" charset="0"/>
                <a:cs typeface="Arial" panose="020B0604020202020204" pitchFamily="34" charset="0"/>
              </a:defRPr>
            </a:lvl3pPr>
            <a:lvl4pPr indent="-372600">
              <a:lnSpc>
                <a:spcPct val="150000"/>
              </a:lnSpc>
              <a:spcBef>
                <a:spcPts val="600"/>
              </a:spcBef>
              <a:spcAft>
                <a:spcPts val="600"/>
              </a:spcAft>
              <a:defRPr sz="2800">
                <a:latin typeface="Arial" panose="020B0604020202020204" pitchFamily="34" charset="0"/>
                <a:cs typeface="Arial" panose="020B0604020202020204" pitchFamily="34" charset="0"/>
              </a:defRPr>
            </a:lvl4pPr>
            <a:lvl5pPr indent="-372600">
              <a:lnSpc>
                <a:spcPct val="150000"/>
              </a:lnSpc>
              <a:spcBef>
                <a:spcPts val="600"/>
              </a:spcBef>
              <a:spcAft>
                <a:spcPts val="600"/>
              </a:spcAft>
              <a:defRPr sz="2800">
                <a:latin typeface="Arial" panose="020B0604020202020204" pitchFamily="34" charset="0"/>
                <a:cs typeface="Arial" panose="020B0604020202020204" pitchFamily="34" charset="0"/>
              </a:defRPr>
            </a:lvl5pPr>
          </a:lstStyle>
          <a:p>
            <a:pPr lvl="0"/>
            <a:r>
              <a:rPr lang="en-US" altLang="zh-CN" dirty="0"/>
              <a:t>Edit Master text styles</a:t>
            </a:r>
          </a:p>
          <a:p>
            <a:pPr lvl="1"/>
            <a:r>
              <a:rPr lang="en-US" altLang="zh-CN" dirty="0"/>
              <a:t>Second level</a:t>
            </a:r>
          </a:p>
        </p:txBody>
      </p:sp>
      <p:sp>
        <p:nvSpPr>
          <p:cNvPr id="8" name="TextBox 7">
            <a:extLst>
              <a:ext uri="{FF2B5EF4-FFF2-40B4-BE49-F238E27FC236}">
                <a16:creationId xmlns:a16="http://schemas.microsoft.com/office/drawing/2014/main" id="{6554DF94-84C5-3049-BC96-6E1C2AED1284}"/>
              </a:ext>
            </a:extLst>
          </p:cNvPr>
          <p:cNvSpPr txBox="1"/>
          <p:nvPr userDrawn="1"/>
        </p:nvSpPr>
        <p:spPr>
          <a:xfrm>
            <a:off x="605790" y="304800"/>
            <a:ext cx="7909560"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546232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6_DarkBackgroun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5A6428-238B-EC4B-A018-C7963962B626}"/>
              </a:ext>
            </a:extLst>
          </p:cNvPr>
          <p:cNvSpPr/>
          <p:nvPr userDrawn="1"/>
        </p:nvSpPr>
        <p:spPr>
          <a:xfrm>
            <a:off x="-8374" y="8374"/>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 name="Title 1"/>
          <p:cNvSpPr>
            <a:spLocks noGrp="1"/>
          </p:cNvSpPr>
          <p:nvPr>
            <p:ph type="title"/>
          </p:nvPr>
        </p:nvSpPr>
        <p:spPr>
          <a:xfrm>
            <a:off x="304800" y="732414"/>
            <a:ext cx="8534400" cy="761999"/>
          </a:xfrm>
        </p:spPr>
        <p:txBody>
          <a:bodyPr anchor="ctr">
            <a:normAutofit/>
          </a:bodyPr>
          <a:lstStyle>
            <a:lvl1pPr>
              <a:defRPr sz="4000">
                <a:solidFill>
                  <a:schemeClr val="bg1"/>
                </a:solidFill>
              </a:defRPr>
            </a:lvl1pPr>
          </a:lstStyle>
          <a:p>
            <a:r>
              <a:rPr lang="en-US" altLang="zh-CN" dirty="0"/>
              <a:t>Click to edit Master title style</a:t>
            </a:r>
            <a:endParaRPr lang="zh-CN" altLang="en-US" dirty="0"/>
          </a:p>
        </p:txBody>
      </p:sp>
      <p:sp>
        <p:nvSpPr>
          <p:cNvPr id="4" name="Date Placeholder 3"/>
          <p:cNvSpPr>
            <a:spLocks noGrp="1"/>
          </p:cNvSpPr>
          <p:nvPr>
            <p:ph type="dt" sz="half" idx="10"/>
          </p:nvPr>
        </p:nvSpPr>
        <p:spPr/>
        <p:txBody>
          <a:bodyPr/>
          <a:lstStyle/>
          <a:p>
            <a:fld id="{92CFA912-760E-884C-B5D2-3853FBD7F88C}" type="datetime4">
              <a:rPr lang="en-US" altLang="zh-CN" smtClean="0"/>
              <a:t>August 29, 2022</a:t>
            </a:fld>
            <a:endParaRPr lang="zh-CN" altLang="en-US"/>
          </a:p>
        </p:txBody>
      </p:sp>
      <p:sp>
        <p:nvSpPr>
          <p:cNvPr id="6" name="Slide Number Placeholder 5"/>
          <p:cNvSpPr>
            <a:spLocks noGrp="1"/>
          </p:cNvSpPr>
          <p:nvPr>
            <p:ph type="sldNum" sz="quarter" idx="12"/>
          </p:nvPr>
        </p:nvSpPr>
        <p:spPr/>
        <p:txBody>
          <a:bodyPr/>
          <a:lstStyle/>
          <a:p>
            <a:fld id="{CA900B54-57D8-4106-814A-4647969A5594}" type="slidenum">
              <a:rPr lang="zh-CN" altLang="en-US" smtClean="0"/>
              <a:t>‹#›</a:t>
            </a:fld>
            <a:endParaRPr lang="zh-CN" altLang="en-US"/>
          </a:p>
        </p:txBody>
      </p:sp>
      <p:sp>
        <p:nvSpPr>
          <p:cNvPr id="3" name="Text Placeholder 2"/>
          <p:cNvSpPr>
            <a:spLocks noGrp="1"/>
          </p:cNvSpPr>
          <p:nvPr>
            <p:ph type="body" idx="1" hasCustomPrompt="1"/>
          </p:nvPr>
        </p:nvSpPr>
        <p:spPr>
          <a:xfrm>
            <a:off x="304800" y="1752600"/>
            <a:ext cx="8534400" cy="3810000"/>
          </a:xfrm>
          <a:effectLst>
            <a:reflection endPos="0" dir="5400000" sy="-100000" algn="bl" rotWithShape="0"/>
          </a:effectLst>
        </p:spPr>
        <p:txBody>
          <a:bodyPr/>
          <a:lstStyle>
            <a:lvl1pPr marL="342900" indent="-342900">
              <a:buFont typeface="Arial" panose="020B0604020202020204" pitchFamily="34" charset="0"/>
              <a:buChar char="•"/>
              <a:defRPr sz="2400">
                <a:solidFill>
                  <a:schemeClr val="bg1"/>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p>
          <a:p>
            <a:pPr lvl="0"/>
            <a:endParaRPr lang="en-US" altLang="zh-CN" dirty="0"/>
          </a:p>
        </p:txBody>
      </p:sp>
    </p:spTree>
    <p:extLst>
      <p:ext uri="{BB962C8B-B14F-4D97-AF65-F5344CB8AC3E}">
        <p14:creationId xmlns:p14="http://schemas.microsoft.com/office/powerpoint/2010/main" val="3245281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eparato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0FD3E5-DDFD-4247-A651-EAF1B342BB5C}"/>
              </a:ext>
            </a:extLst>
          </p:cNvPr>
          <p:cNvSpPr/>
          <p:nvPr userDrawn="1"/>
        </p:nvSpPr>
        <p:spPr>
          <a:xfrm>
            <a:off x="0" y="0"/>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Date Placeholder 1"/>
          <p:cNvSpPr>
            <a:spLocks noGrp="1"/>
          </p:cNvSpPr>
          <p:nvPr>
            <p:ph type="dt" sz="half" idx="10"/>
          </p:nvPr>
        </p:nvSpPr>
        <p:spPr/>
        <p:txBody>
          <a:bodyPr/>
          <a:lstStyle>
            <a:lvl1pPr>
              <a:defRPr>
                <a:solidFill>
                  <a:schemeClr val="bg1"/>
                </a:solidFill>
              </a:defRPr>
            </a:lvl1pPr>
          </a:lstStyle>
          <a:p>
            <a:fld id="{7074ECDF-69F2-9A41-AFCC-1FFFD7BF9859}" type="datetime4">
              <a:rPr lang="en-US" altLang="zh-CN" smtClean="0"/>
              <a:t>August 29, 2022</a:t>
            </a:fld>
            <a:endParaRPr lang="zh-CN" altLang="en-US"/>
          </a:p>
        </p:txBody>
      </p:sp>
      <p:sp>
        <p:nvSpPr>
          <p:cNvPr id="4" name="Slide Number Placeholder 3"/>
          <p:cNvSpPr>
            <a:spLocks noGrp="1"/>
          </p:cNvSpPr>
          <p:nvPr>
            <p:ph type="sldNum" sz="quarter" idx="12"/>
          </p:nvPr>
        </p:nvSpPr>
        <p:spPr/>
        <p:txBody>
          <a:bodyPr/>
          <a:lstStyle/>
          <a:p>
            <a:fld id="{CA900B54-57D8-4106-814A-4647969A5594}" type="slidenum">
              <a:rPr lang="zh-CN" altLang="en-US" smtClean="0"/>
              <a:t>‹#›</a:t>
            </a:fld>
            <a:endParaRPr lang="zh-CN" altLang="en-US"/>
          </a:p>
        </p:txBody>
      </p:sp>
      <p:sp>
        <p:nvSpPr>
          <p:cNvPr id="6" name="Title 1">
            <a:extLst>
              <a:ext uri="{FF2B5EF4-FFF2-40B4-BE49-F238E27FC236}">
                <a16:creationId xmlns:a16="http://schemas.microsoft.com/office/drawing/2014/main" id="{01FD94DF-19D2-1643-8AD1-FF94709FDC2A}"/>
              </a:ext>
            </a:extLst>
          </p:cNvPr>
          <p:cNvSpPr>
            <a:spLocks noGrp="1"/>
          </p:cNvSpPr>
          <p:nvPr>
            <p:ph type="title" hasCustomPrompt="1"/>
          </p:nvPr>
        </p:nvSpPr>
        <p:spPr>
          <a:xfrm>
            <a:off x="628650" y="1676400"/>
            <a:ext cx="7886700" cy="2362200"/>
          </a:xfrm>
        </p:spPr>
        <p:txBody>
          <a:bodyPr anchor="ctr">
            <a:normAutofit/>
          </a:bodyPr>
          <a:lstStyle>
            <a:lvl1pPr algn="ctr">
              <a:defRPr sz="4800">
                <a:solidFill>
                  <a:schemeClr val="bg1"/>
                </a:solidFill>
              </a:defRPr>
            </a:lvl1pPr>
          </a:lstStyle>
          <a:p>
            <a:r>
              <a:rPr lang="en-US" altLang="zh-CN" dirty="0"/>
              <a:t>Click to edit style</a:t>
            </a:r>
            <a:endParaRPr lang="zh-CN" altLang="en-US" dirty="0"/>
          </a:p>
        </p:txBody>
      </p:sp>
    </p:spTree>
    <p:extLst>
      <p:ext uri="{BB962C8B-B14F-4D97-AF65-F5344CB8AC3E}">
        <p14:creationId xmlns:p14="http://schemas.microsoft.com/office/powerpoint/2010/main" val="135507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D729B-392E-425B-BE23-63EC811082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18BE11-F3E1-40C4-AAE3-A2B053BF922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84E4D1-8D18-4BB2-8CCF-A7669B367B9E}"/>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F0C2D108-50B4-4BC1-841A-4F8A39C663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2971F1-5D4B-4133-AA5F-7E26A9463AF2}"/>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2334408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8C7E468-4FB1-A243-8AAC-20DA3BC30DF3}"/>
              </a:ext>
            </a:extLst>
          </p:cNvPr>
          <p:cNvSpPr>
            <a:spLocks noGrp="1"/>
          </p:cNvSpPr>
          <p:nvPr>
            <p:ph type="title"/>
          </p:nvPr>
        </p:nvSpPr>
        <p:spPr>
          <a:xfrm>
            <a:off x="809625" y="136525"/>
            <a:ext cx="7877175" cy="685800"/>
          </a:xfrm>
        </p:spPr>
        <p:txBody>
          <a:bodyPr/>
          <a:lstStyle/>
          <a:p>
            <a:r>
              <a:rPr lang="en-US" altLang="zh-CN"/>
              <a:t>Click to edit Master title style</a:t>
            </a:r>
            <a:endParaRPr lang="zh-CN" altLang="en-US"/>
          </a:p>
        </p:txBody>
      </p:sp>
      <p:sp>
        <p:nvSpPr>
          <p:cNvPr id="7" name="Date Placeholder 2">
            <a:extLst>
              <a:ext uri="{FF2B5EF4-FFF2-40B4-BE49-F238E27FC236}">
                <a16:creationId xmlns:a16="http://schemas.microsoft.com/office/drawing/2014/main" id="{22A32853-8E6A-3B40-8EB2-0D984014529C}"/>
              </a:ext>
            </a:extLst>
          </p:cNvPr>
          <p:cNvSpPr>
            <a:spLocks noGrp="1"/>
          </p:cNvSpPr>
          <p:nvPr>
            <p:ph type="dt" sz="half" idx="10"/>
          </p:nvPr>
        </p:nvSpPr>
        <p:spPr>
          <a:xfrm>
            <a:off x="304800" y="6356350"/>
            <a:ext cx="2057400" cy="365125"/>
          </a:xfrm>
        </p:spPr>
        <p:txBody>
          <a:bodyPr/>
          <a:lstStyle/>
          <a:p>
            <a:fld id="{9DBC2480-3A4D-D94C-9FE7-C8F7E4339052}" type="datetime4">
              <a:rPr lang="en-US" altLang="zh-CN" smtClean="0"/>
              <a:t>August 29, 2022</a:t>
            </a:fld>
            <a:endParaRPr lang="zh-CN" altLang="en-US"/>
          </a:p>
        </p:txBody>
      </p:sp>
      <p:sp>
        <p:nvSpPr>
          <p:cNvPr id="8" name="Slide Number Placeholder 4">
            <a:extLst>
              <a:ext uri="{FF2B5EF4-FFF2-40B4-BE49-F238E27FC236}">
                <a16:creationId xmlns:a16="http://schemas.microsoft.com/office/drawing/2014/main" id="{A8528279-F3E0-3340-80BE-C4E7AF853083}"/>
              </a:ext>
            </a:extLst>
          </p:cNvPr>
          <p:cNvSpPr>
            <a:spLocks noGrp="1"/>
          </p:cNvSpPr>
          <p:nvPr>
            <p:ph type="sldNum" sz="quarter" idx="12"/>
          </p:nvPr>
        </p:nvSpPr>
        <p:spPr>
          <a:xfrm>
            <a:off x="6947598" y="6356349"/>
            <a:ext cx="1891602" cy="365125"/>
          </a:xfrm>
        </p:spPr>
        <p:txBody>
          <a:bodyPr/>
          <a:lstStyle/>
          <a:p>
            <a:fld id="{CA900B54-57D8-4106-814A-4647969A5594}" type="slidenum">
              <a:rPr lang="zh-CN" altLang="en-US" smtClean="0"/>
              <a:t>‹#›</a:t>
            </a:fld>
            <a:endParaRPr lang="zh-CN" altLang="en-US"/>
          </a:p>
        </p:txBody>
      </p:sp>
    </p:spTree>
    <p:extLst>
      <p:ext uri="{BB962C8B-B14F-4D97-AF65-F5344CB8AC3E}">
        <p14:creationId xmlns:p14="http://schemas.microsoft.com/office/powerpoint/2010/main" val="406397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B04CC-0D09-453C-931A-D82650891D49}"/>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00F107AD-04A8-402D-AE47-584B6129A24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DA7062C-21D5-4DDB-8FB7-81E42B5C5631}"/>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E6354A1F-1984-456A-BF53-45787CC69F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7F2CC5-7076-416E-91C4-9F1075576802}"/>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1066089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C324F-BE5B-4587-A31A-DBEBB86A80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7098A0-268D-4119-B3BA-014307B83203}"/>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42E9D19-0434-424D-ACA3-644E4EBECBD0}"/>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263C12E-906C-4D37-855C-656C61DBA212}"/>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24A2C120-9A12-4D86-8E57-0F26986931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43D74B-2D47-4FD5-89B1-7BBF69040942}"/>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266669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AE5E4-952E-4981-B9CF-17CFDB53B0D5}"/>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1BB2342-4660-432C-88A9-D8BEF0A6B1B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BE2D8474-A328-4436-9E0B-464B1EF4D786}"/>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B80A537-3B52-4BC0-B377-56CF2539B9F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CE006787-2532-43E0-BB84-21C1EF3E5891}"/>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4F9DCB6-00D1-45FE-BE95-70FD3F693045}"/>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8" name="页脚占位符 7">
            <a:extLst>
              <a:ext uri="{FF2B5EF4-FFF2-40B4-BE49-F238E27FC236}">
                <a16:creationId xmlns:a16="http://schemas.microsoft.com/office/drawing/2014/main" id="{F7693AFF-ED55-4FE7-AD2C-A591556EC3D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ECA0BD0-E133-49DC-BA58-6236A961B30C}"/>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67575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F6E7C0-11BC-436B-B639-98F7695476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FAC345-258C-4050-8989-1F1AB1F7030F}"/>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4" name="页脚占位符 3">
            <a:extLst>
              <a:ext uri="{FF2B5EF4-FFF2-40B4-BE49-F238E27FC236}">
                <a16:creationId xmlns:a16="http://schemas.microsoft.com/office/drawing/2014/main" id="{286CE483-C1DA-4B09-B535-DBBB73D133A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06497D-A63A-4771-B88A-65693726BACC}"/>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403131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E17004-E23A-4439-981F-0550BF9F1E03}"/>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3" name="页脚占位符 2">
            <a:extLst>
              <a:ext uri="{FF2B5EF4-FFF2-40B4-BE49-F238E27FC236}">
                <a16:creationId xmlns:a16="http://schemas.microsoft.com/office/drawing/2014/main" id="{A0BBEEC9-A05B-46FD-9143-BCD75D67F08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A0D3E48-2433-4C51-9B27-32C74F94F2B7}"/>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35420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76B22-649B-4661-86EB-9018E4A2FC2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CA750D6-4EBB-4FFA-9710-25AB5ABD825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FD16CDB-62EA-434E-85EF-EE4C4A0B4FF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1C8BC935-A5F9-4BFD-9DB5-31025CD16C92}"/>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6F6147E9-8659-4B8A-91CE-B1DF48FD46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25CEB5-08B0-4084-9059-1A80137C5D25}"/>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343863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C1333-9801-4AFD-8F7A-FB214FEE1028}"/>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E9A001F-1BA1-4DB7-96DA-36E1D81B402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A52F27E-2A55-4B25-BD9C-EA0058717E2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49EEA0EC-FE9B-4374-8552-B7E2BE9119DC}"/>
              </a:ext>
            </a:extLst>
          </p:cNvPr>
          <p:cNvSpPr>
            <a:spLocks noGrp="1"/>
          </p:cNvSpPr>
          <p:nvPr>
            <p:ph type="dt" sz="half" idx="10"/>
          </p:nvPr>
        </p:nvSpPr>
        <p:spPr/>
        <p:txBody>
          <a:bodyPr/>
          <a:lstStyle/>
          <a:p>
            <a:fld id="{7B67CEAB-5812-40AE-B9AB-0B19A4C4BFD2}" type="datetimeFigureOut">
              <a:rPr lang="zh-CN" altLang="en-US" smtClean="0"/>
              <a:t>2022/8/31</a:t>
            </a:fld>
            <a:endParaRPr lang="zh-CN" altLang="en-US"/>
          </a:p>
        </p:txBody>
      </p:sp>
      <p:sp>
        <p:nvSpPr>
          <p:cNvPr id="6" name="页脚占位符 5">
            <a:extLst>
              <a:ext uri="{FF2B5EF4-FFF2-40B4-BE49-F238E27FC236}">
                <a16:creationId xmlns:a16="http://schemas.microsoft.com/office/drawing/2014/main" id="{DA73FFD0-8B00-4713-951F-FC1887D831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BD4138-0BD0-4798-8BFA-59F9DDB243DB}"/>
              </a:ext>
            </a:extLst>
          </p:cNvPr>
          <p:cNvSpPr>
            <a:spLocks noGrp="1"/>
          </p:cNvSpPr>
          <p:nvPr>
            <p:ph type="sldNum" sz="quarter" idx="12"/>
          </p:nvPr>
        </p:nvSpPr>
        <p:spPr/>
        <p:txBody>
          <a:body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05869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0D5526-BD3B-4E8B-95E2-D2F808CCFA4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A28FA2-633D-47DA-87C6-98578972A91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157AA2-45B7-48F6-BDD5-4E0260C812B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B67CEAB-5812-40AE-B9AB-0B19A4C4BFD2}" type="datetimeFigureOut">
              <a:rPr lang="zh-CN" altLang="en-US" smtClean="0"/>
              <a:t>2022/8/31</a:t>
            </a:fld>
            <a:endParaRPr lang="zh-CN" altLang="en-US"/>
          </a:p>
        </p:txBody>
      </p:sp>
      <p:sp>
        <p:nvSpPr>
          <p:cNvPr id="5" name="页脚占位符 4">
            <a:extLst>
              <a:ext uri="{FF2B5EF4-FFF2-40B4-BE49-F238E27FC236}">
                <a16:creationId xmlns:a16="http://schemas.microsoft.com/office/drawing/2014/main" id="{2E4142F5-4070-46B7-8171-C5AF1F0598A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B59C86D-B9C0-49EC-8E4D-0C79A4E2897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06E5072-71D8-4079-BFFE-CDB97E4843AC}" type="slidenum">
              <a:rPr lang="zh-CN" altLang="en-US" smtClean="0"/>
              <a:t>‹#›</a:t>
            </a:fld>
            <a:endParaRPr lang="zh-CN" altLang="en-US"/>
          </a:p>
        </p:txBody>
      </p:sp>
    </p:spTree>
    <p:extLst>
      <p:ext uri="{BB962C8B-B14F-4D97-AF65-F5344CB8AC3E}">
        <p14:creationId xmlns:p14="http://schemas.microsoft.com/office/powerpoint/2010/main" val="3196741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625" y="136525"/>
            <a:ext cx="6734175" cy="685800"/>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304800" y="1066800"/>
            <a:ext cx="8534400" cy="4953000"/>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304800" y="6356350"/>
            <a:ext cx="2057400" cy="365125"/>
          </a:xfrm>
          <a:prstGeom prst="rect">
            <a:avLst/>
          </a:prstGeom>
        </p:spPr>
        <p:txBody>
          <a:bodyPr vert="horz" lIns="91440" tIns="45720" rIns="91440" bIns="45720" rtlCol="0" anchor="ctr"/>
          <a:lstStyle>
            <a:lvl1pPr algn="l">
              <a:defRPr sz="1200">
                <a:solidFill>
                  <a:schemeClr val="bg1"/>
                </a:solidFill>
              </a:defRPr>
            </a:lvl1pPr>
          </a:lstStyle>
          <a:p>
            <a:fld id="{A3DFC552-3E23-3A4E-AAA3-1D24FF7BEF7D}" type="datetime4">
              <a:rPr lang="en-US" altLang="zh-CN" smtClean="0"/>
              <a:t>August 29, 2022</a:t>
            </a:fld>
            <a:endParaRPr lang="zh-CN" altLang="en-US"/>
          </a:p>
        </p:txBody>
      </p:sp>
      <p:sp>
        <p:nvSpPr>
          <p:cNvPr id="6" name="Slide Number Placeholder 5"/>
          <p:cNvSpPr>
            <a:spLocks noGrp="1"/>
          </p:cNvSpPr>
          <p:nvPr>
            <p:ph type="sldNum" sz="quarter" idx="4"/>
          </p:nvPr>
        </p:nvSpPr>
        <p:spPr>
          <a:xfrm>
            <a:off x="6947598" y="6356349"/>
            <a:ext cx="1891602" cy="365125"/>
          </a:xfrm>
          <a:prstGeom prst="rect">
            <a:avLst/>
          </a:prstGeom>
        </p:spPr>
        <p:txBody>
          <a:bodyPr vert="horz" lIns="91440" tIns="45720" rIns="91440" bIns="45720" rtlCol="0" anchor="ctr"/>
          <a:lstStyle>
            <a:lvl1pPr algn="r">
              <a:defRPr sz="1200">
                <a:solidFill>
                  <a:schemeClr val="bg1"/>
                </a:solidFill>
              </a:defRPr>
            </a:lvl1pPr>
          </a:lstStyle>
          <a:p>
            <a:fld id="{CA900B54-57D8-4106-814A-4647969A5594}" type="slidenum">
              <a:rPr lang="zh-CN" altLang="en-US" smtClean="0"/>
              <a:pPr/>
              <a:t>‹#›</a:t>
            </a:fld>
            <a:endParaRPr lang="zh-CN" altLang="en-US"/>
          </a:p>
        </p:txBody>
      </p:sp>
    </p:spTree>
    <p:extLst>
      <p:ext uri="{BB962C8B-B14F-4D97-AF65-F5344CB8AC3E}">
        <p14:creationId xmlns:p14="http://schemas.microsoft.com/office/powerpoint/2010/main" val="19699178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p:txStyles>
    <p:titleStyle>
      <a:lvl1pPr algn="l" defTabSz="914400" rtl="0" eaLnBrk="1" latinLnBrk="0" hangingPunct="1">
        <a:lnSpc>
          <a:spcPct val="90000"/>
        </a:lnSpc>
        <a:spcBef>
          <a:spcPct val="0"/>
        </a:spcBef>
        <a:buNone/>
        <a:defRPr sz="2800" b="1" i="0" kern="1200">
          <a:solidFill>
            <a:schemeClr val="bg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jpe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hyperlink" Target="https://pixabay.com/de/menschen-icon-drei-kreise-einfache-1085695/" TargetMode="Externa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kdnuggets.com/2019/03/poll-analytics-data-science-ml-applied-2018.html"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kdnuggets.com/2017/05/poll-analytics-data-science-machine-learning-software-leaders.html" TargetMode="External"/><Relationship Id="rId2" Type="http://schemas.openxmlformats.org/officeDocument/2006/relationships/image" Target="../media/image10.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BFA6-9FCF-1B49-BE7A-439BE437970A}"/>
              </a:ext>
            </a:extLst>
          </p:cNvPr>
          <p:cNvSpPr>
            <a:spLocks noGrp="1"/>
          </p:cNvSpPr>
          <p:nvPr>
            <p:ph type="ctrTitle"/>
          </p:nvPr>
        </p:nvSpPr>
        <p:spPr/>
        <p:txBody>
          <a:bodyPr>
            <a:normAutofit/>
          </a:bodyPr>
          <a:lstStyle/>
          <a:p>
            <a:r>
              <a:rPr lang="en-US" dirty="0"/>
              <a:t>Data Analytics Foundations</a:t>
            </a:r>
          </a:p>
        </p:txBody>
      </p:sp>
      <p:sp>
        <p:nvSpPr>
          <p:cNvPr id="3" name="Subtitle 2">
            <a:extLst>
              <a:ext uri="{FF2B5EF4-FFF2-40B4-BE49-F238E27FC236}">
                <a16:creationId xmlns:a16="http://schemas.microsoft.com/office/drawing/2014/main" id="{E94A702A-C105-4345-A85F-CAD0F30BE539}"/>
              </a:ext>
            </a:extLst>
          </p:cNvPr>
          <p:cNvSpPr>
            <a:spLocks noGrp="1"/>
          </p:cNvSpPr>
          <p:nvPr>
            <p:ph type="subTitle" idx="1"/>
          </p:nvPr>
        </p:nvSpPr>
        <p:spPr/>
        <p:txBody>
          <a:bodyPr/>
          <a:lstStyle/>
          <a:p>
            <a:r>
              <a:rPr lang="en-US" dirty="0"/>
              <a:t>Chapter 1 – Hands on Data Analytics for Everyone</a:t>
            </a:r>
          </a:p>
        </p:txBody>
      </p:sp>
      <p:sp>
        <p:nvSpPr>
          <p:cNvPr id="4" name="Date Placeholder 3">
            <a:extLst>
              <a:ext uri="{FF2B5EF4-FFF2-40B4-BE49-F238E27FC236}">
                <a16:creationId xmlns:a16="http://schemas.microsoft.com/office/drawing/2014/main" id="{EE7EC92C-A6AA-5D4D-B8B4-308C36955344}"/>
              </a:ext>
            </a:extLst>
          </p:cNvPr>
          <p:cNvSpPr>
            <a:spLocks noGrp="1"/>
          </p:cNvSpPr>
          <p:nvPr>
            <p:ph type="dt" sz="half" idx="10"/>
          </p:nvPr>
        </p:nvSpPr>
        <p:spPr>
          <a:xfrm>
            <a:off x="685798" y="6131509"/>
            <a:ext cx="20574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A69316-F44C-3949-90C2-4CB4B2F02235}" type="datetime4">
              <a:rPr kumimoji="0" lang="en-US" altLang="zh-CN" sz="1200" b="1"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1"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 name="TextBox 4">
            <a:extLst>
              <a:ext uri="{FF2B5EF4-FFF2-40B4-BE49-F238E27FC236}">
                <a16:creationId xmlns:a16="http://schemas.microsoft.com/office/drawing/2014/main" id="{E81C2288-9A2B-4F4A-AF07-84DD6ACEA20C}"/>
              </a:ext>
            </a:extLst>
          </p:cNvPr>
          <p:cNvSpPr txBox="1"/>
          <p:nvPr/>
        </p:nvSpPr>
        <p:spPr>
          <a:xfrm>
            <a:off x="3200402" y="5990907"/>
            <a:ext cx="525780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北京师范大学</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香港浸会大学联合国际学院</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rPr>
              <a:t>United International College</a:t>
            </a:r>
          </a:p>
        </p:txBody>
      </p:sp>
    </p:spTree>
    <p:extLst>
      <p:ext uri="{BB962C8B-B14F-4D97-AF65-F5344CB8AC3E}">
        <p14:creationId xmlns:p14="http://schemas.microsoft.com/office/powerpoint/2010/main" val="267266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A82-671E-D04E-8678-C52EFB0B8F1F}"/>
              </a:ext>
            </a:extLst>
          </p:cNvPr>
          <p:cNvSpPr>
            <a:spLocks noGrp="1"/>
          </p:cNvSpPr>
          <p:nvPr>
            <p:ph type="title"/>
          </p:nvPr>
        </p:nvSpPr>
        <p:spPr/>
        <p:txBody>
          <a:bodyPr>
            <a:normAutofit/>
          </a:bodyPr>
          <a:lstStyle/>
          <a:p>
            <a:r>
              <a:rPr lang="en-US" noProof="0" dirty="0"/>
              <a:t>Some Data Science Roles in the Industry </a:t>
            </a:r>
          </a:p>
        </p:txBody>
      </p:sp>
      <p:sp>
        <p:nvSpPr>
          <p:cNvPr id="3" name="Date Placeholder 2">
            <a:extLst>
              <a:ext uri="{FF2B5EF4-FFF2-40B4-BE49-F238E27FC236}">
                <a16:creationId xmlns:a16="http://schemas.microsoft.com/office/drawing/2014/main" id="{F39BF42F-77AD-7647-B914-4F734388AC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555606AE-9C6E-B542-B402-ECEDFE7133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TextBox 4">
            <a:extLst>
              <a:ext uri="{FF2B5EF4-FFF2-40B4-BE49-F238E27FC236}">
                <a16:creationId xmlns:a16="http://schemas.microsoft.com/office/drawing/2014/main" id="{58BEB826-05B1-F64D-83CD-47F344CE97B1}"/>
              </a:ext>
            </a:extLst>
          </p:cNvPr>
          <p:cNvSpPr txBox="1"/>
          <p:nvPr/>
        </p:nvSpPr>
        <p:spPr>
          <a:xfrm>
            <a:off x="899830" y="1524000"/>
            <a:ext cx="3986989" cy="2815386"/>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Data Analyst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(Big) Data Engineer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Data Scientist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Machine Learning Researcher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Data Science Manager/Director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Chief Data Officer</a:t>
            </a:r>
            <a:endParaRPr kumimoji="0" lang="en-CN" sz="20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03844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A82-671E-D04E-8678-C52EFB0B8F1F}"/>
              </a:ext>
            </a:extLst>
          </p:cNvPr>
          <p:cNvSpPr>
            <a:spLocks noGrp="1"/>
          </p:cNvSpPr>
          <p:nvPr>
            <p:ph type="title"/>
          </p:nvPr>
        </p:nvSpPr>
        <p:spPr/>
        <p:txBody>
          <a:bodyPr/>
          <a:lstStyle/>
          <a:p>
            <a:r>
              <a:rPr lang="en-US" noProof="0"/>
              <a:t>Data Science Skills</a:t>
            </a:r>
          </a:p>
        </p:txBody>
      </p:sp>
      <p:sp>
        <p:nvSpPr>
          <p:cNvPr id="3" name="Date Placeholder 2">
            <a:extLst>
              <a:ext uri="{FF2B5EF4-FFF2-40B4-BE49-F238E27FC236}">
                <a16:creationId xmlns:a16="http://schemas.microsoft.com/office/drawing/2014/main" id="{F39BF42F-77AD-7647-B914-4F734388AC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555606AE-9C6E-B542-B402-ECEDFE7133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8" name="Group 7">
            <a:extLst>
              <a:ext uri="{FF2B5EF4-FFF2-40B4-BE49-F238E27FC236}">
                <a16:creationId xmlns:a16="http://schemas.microsoft.com/office/drawing/2014/main" id="{79673E81-E4D5-6B4A-A0E0-BB80775021AC}"/>
              </a:ext>
            </a:extLst>
          </p:cNvPr>
          <p:cNvGrpSpPr/>
          <p:nvPr/>
        </p:nvGrpSpPr>
        <p:grpSpPr>
          <a:xfrm>
            <a:off x="1295400" y="1659082"/>
            <a:ext cx="5257800" cy="3997036"/>
            <a:chOff x="1295400" y="1659082"/>
            <a:chExt cx="5257800" cy="3997036"/>
          </a:xfrm>
        </p:grpSpPr>
        <p:sp>
          <p:nvSpPr>
            <p:cNvPr id="5" name="Oval 4">
              <a:extLst>
                <a:ext uri="{FF2B5EF4-FFF2-40B4-BE49-F238E27FC236}">
                  <a16:creationId xmlns:a16="http://schemas.microsoft.com/office/drawing/2014/main" id="{69431FDA-D1ED-E04F-A866-31A2F371AEC3}"/>
                </a:ext>
              </a:extLst>
            </p:cNvPr>
            <p:cNvSpPr/>
            <p:nvPr/>
          </p:nvSpPr>
          <p:spPr>
            <a:xfrm>
              <a:off x="1295400" y="1752600"/>
              <a:ext cx="3124200" cy="2514600"/>
            </a:xfrm>
            <a:prstGeom prst="ellipse">
              <a:avLst/>
            </a:prstGeom>
            <a:solidFill>
              <a:schemeClr val="accent5">
                <a:lumMod val="60000"/>
                <a:lumOff val="40000"/>
                <a:alpha val="4811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black"/>
                  </a:solidFill>
                  <a:effectLst/>
                  <a:uLnTx/>
                  <a:uFillTx/>
                  <a:latin typeface="等线" panose="020F0502020204030204"/>
                  <a:ea typeface="+mn-ea"/>
                  <a:cs typeface="+mn-cs"/>
                </a:rPr>
                <a:t>Database, Coding Skills</a:t>
              </a:r>
            </a:p>
          </p:txBody>
        </p:sp>
        <p:sp>
          <p:nvSpPr>
            <p:cNvPr id="6" name="Oval 5">
              <a:extLst>
                <a:ext uri="{FF2B5EF4-FFF2-40B4-BE49-F238E27FC236}">
                  <a16:creationId xmlns:a16="http://schemas.microsoft.com/office/drawing/2014/main" id="{2733D88D-692C-DF41-B767-2AE7D91D7875}"/>
                </a:ext>
              </a:extLst>
            </p:cNvPr>
            <p:cNvSpPr/>
            <p:nvPr/>
          </p:nvSpPr>
          <p:spPr>
            <a:xfrm>
              <a:off x="3581400" y="1659082"/>
              <a:ext cx="2971800" cy="2590800"/>
            </a:xfrm>
            <a:prstGeom prst="ellipse">
              <a:avLst/>
            </a:prstGeom>
            <a:solidFill>
              <a:schemeClr val="accent4">
                <a:lumMod val="40000"/>
                <a:lumOff val="60000"/>
                <a:alpha val="528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black"/>
                  </a:solidFill>
                  <a:effectLst/>
                  <a:uLnTx/>
                  <a:uFillTx/>
                  <a:latin typeface="等线" panose="020F0502020204030204"/>
                  <a:ea typeface="+mn-ea"/>
                  <a:cs typeface="+mn-cs"/>
                </a:rPr>
                <a:t>Math, Statistics, Machine Learning Knowledge</a:t>
              </a:r>
            </a:p>
          </p:txBody>
        </p:sp>
        <p:sp>
          <p:nvSpPr>
            <p:cNvPr id="7" name="Oval 6">
              <a:extLst>
                <a:ext uri="{FF2B5EF4-FFF2-40B4-BE49-F238E27FC236}">
                  <a16:creationId xmlns:a16="http://schemas.microsoft.com/office/drawing/2014/main" id="{77A1D984-1D34-5F45-94B4-F45B66575A8F}"/>
                </a:ext>
              </a:extLst>
            </p:cNvPr>
            <p:cNvSpPr/>
            <p:nvPr/>
          </p:nvSpPr>
          <p:spPr>
            <a:xfrm>
              <a:off x="2514600" y="3065318"/>
              <a:ext cx="2971800" cy="2590800"/>
            </a:xfrm>
            <a:prstGeom prst="ellipse">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black"/>
                  </a:solidFill>
                  <a:effectLst/>
                  <a:uLnTx/>
                  <a:uFillTx/>
                  <a:latin typeface="等线" panose="020F0502020204030204"/>
                  <a:ea typeface="+mn-ea"/>
                  <a:cs typeface="+mn-cs"/>
                </a:rPr>
                <a:t>Domain / Business Expertise</a:t>
              </a:r>
            </a:p>
          </p:txBody>
        </p:sp>
      </p:grpSp>
    </p:spTree>
    <p:extLst>
      <p:ext uri="{BB962C8B-B14F-4D97-AF65-F5344CB8AC3E}">
        <p14:creationId xmlns:p14="http://schemas.microsoft.com/office/powerpoint/2010/main" val="2714655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2CE2-A722-874A-B1E7-9F0D0E5E28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4ECDF-69F2-9A41-AFCC-1FFFD7BF9859}" type="datetime4">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F7893A1E-0A57-3741-89AE-E4EA129C5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Content Placeholder 3">
            <a:extLst>
              <a:ext uri="{FF2B5EF4-FFF2-40B4-BE49-F238E27FC236}">
                <a16:creationId xmlns:a16="http://schemas.microsoft.com/office/drawing/2014/main" id="{590B64B3-6E2C-E747-A096-90C7B324C988}"/>
              </a:ext>
            </a:extLst>
          </p:cNvPr>
          <p:cNvSpPr>
            <a:spLocks noGrp="1"/>
          </p:cNvSpPr>
          <p:nvPr>
            <p:ph idx="1"/>
          </p:nvPr>
        </p:nvSpPr>
        <p:spPr>
          <a:xfrm>
            <a:off x="605790" y="1143000"/>
            <a:ext cx="7909560" cy="5029200"/>
          </a:xfrm>
        </p:spPr>
        <p:txBody>
          <a:bodyPr>
            <a:normAutofit fontScale="70000" lnSpcReduction="20000"/>
          </a:bodyPr>
          <a:lstStyle/>
          <a:p>
            <a:r>
              <a:rPr lang="en-US" dirty="0">
                <a:solidFill>
                  <a:schemeClr val="bg1"/>
                </a:solidFill>
              </a:rPr>
              <a:t>Background</a:t>
            </a:r>
          </a:p>
          <a:p>
            <a:r>
              <a:rPr lang="en-US" dirty="0"/>
              <a:t>Data Analytics Project Lifecycle</a:t>
            </a:r>
          </a:p>
          <a:p>
            <a:pPr lvl="1"/>
            <a:r>
              <a:rPr lang="en-US" dirty="0">
                <a:solidFill>
                  <a:schemeClr val="bg1"/>
                </a:solidFill>
              </a:rPr>
              <a:t>Example of Data Analytics Project</a:t>
            </a:r>
          </a:p>
          <a:p>
            <a:pPr lvl="1"/>
            <a:r>
              <a:rPr lang="en-US" dirty="0">
                <a:solidFill>
                  <a:schemeClr val="bg1"/>
                </a:solidFill>
              </a:rPr>
              <a:t>Project Understanding Phase</a:t>
            </a:r>
          </a:p>
          <a:p>
            <a:pPr lvl="1"/>
            <a:r>
              <a:rPr lang="en-US" dirty="0">
                <a:solidFill>
                  <a:schemeClr val="bg1"/>
                </a:solidFill>
              </a:rPr>
              <a:t>Data Understanding Phase</a:t>
            </a:r>
          </a:p>
          <a:p>
            <a:r>
              <a:rPr lang="en-US" dirty="0">
                <a:solidFill>
                  <a:schemeClr val="bg1"/>
                </a:solidFill>
              </a:rPr>
              <a:t>Data Format</a:t>
            </a:r>
          </a:p>
          <a:p>
            <a:r>
              <a:rPr lang="en-US" dirty="0">
                <a:solidFill>
                  <a:schemeClr val="bg1"/>
                </a:solidFill>
              </a:rPr>
              <a:t>Data Types</a:t>
            </a:r>
          </a:p>
          <a:p>
            <a:r>
              <a:rPr lang="en-US" dirty="0">
                <a:solidFill>
                  <a:schemeClr val="bg1"/>
                </a:solidFill>
              </a:rPr>
              <a:t>Assignment 1: In-class Essay</a:t>
            </a:r>
          </a:p>
          <a:p>
            <a:r>
              <a:rPr lang="en-US" dirty="0">
                <a:solidFill>
                  <a:schemeClr val="bg1"/>
                </a:solidFill>
              </a:rPr>
              <a:t>Assignment 2: In-class Quiz</a:t>
            </a:r>
          </a:p>
          <a:p>
            <a:r>
              <a:rPr lang="en-US" dirty="0">
                <a:solidFill>
                  <a:schemeClr val="bg1"/>
                </a:solidFill>
              </a:rPr>
              <a:t>Lab: Workflow in KNIME (Data Import Export)</a:t>
            </a:r>
          </a:p>
          <a:p>
            <a:r>
              <a:rPr lang="en-US" dirty="0">
                <a:solidFill>
                  <a:schemeClr val="bg1"/>
                </a:solidFill>
              </a:rPr>
              <a:t>Lab: Excel and CSV tables</a:t>
            </a:r>
          </a:p>
          <a:p>
            <a:r>
              <a:rPr lang="en-US" dirty="0">
                <a:solidFill>
                  <a:schemeClr val="bg1"/>
                </a:solidFill>
              </a:rPr>
              <a:t>APPENDIX: Introduction to KNIME</a:t>
            </a:r>
          </a:p>
        </p:txBody>
      </p:sp>
    </p:spTree>
    <p:extLst>
      <p:ext uri="{BB962C8B-B14F-4D97-AF65-F5344CB8AC3E}">
        <p14:creationId xmlns:p14="http://schemas.microsoft.com/office/powerpoint/2010/main" val="87177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fontScale="90000"/>
          </a:bodyPr>
          <a:lstStyle/>
          <a:p>
            <a:r>
              <a:rPr lang="en-US" b="0" noProof="0" err="1"/>
              <a:t>CRoss</a:t>
            </a:r>
            <a:r>
              <a:rPr lang="en-US" b="0" noProof="0"/>
              <a:t>-Industry </a:t>
            </a:r>
            <a:r>
              <a:rPr lang="en-US" b="0"/>
              <a:t>S</a:t>
            </a:r>
            <a:r>
              <a:rPr lang="en-US" b="0" noProof="0" err="1"/>
              <a:t>tandard</a:t>
            </a:r>
            <a:r>
              <a:rPr lang="en-US" b="0" noProof="0"/>
              <a:t> </a:t>
            </a:r>
            <a:r>
              <a:rPr lang="en-US" b="0"/>
              <a:t>P</a:t>
            </a:r>
            <a:r>
              <a:rPr lang="en-US" b="0" noProof="0" err="1"/>
              <a:t>rocess</a:t>
            </a:r>
            <a:r>
              <a:rPr lang="en-US" b="0" noProof="0"/>
              <a:t> for Data </a:t>
            </a:r>
            <a:r>
              <a:rPr lang="en-US" b="0"/>
              <a:t>M</a:t>
            </a:r>
            <a:r>
              <a:rPr lang="en-US" b="0" noProof="0" err="1"/>
              <a:t>ining</a:t>
            </a:r>
            <a:r>
              <a:rPr lang="en-US" b="0" noProof="0"/>
              <a:t> (CRISP-DM)</a:t>
            </a:r>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817828B2-7286-CE4A-A4BB-A6AA106A1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844" y="1270591"/>
            <a:ext cx="4308681" cy="4316818"/>
          </a:xfrm>
          <a:prstGeom prst="rect">
            <a:avLst/>
          </a:prstGeom>
        </p:spPr>
      </p:pic>
      <p:sp>
        <p:nvSpPr>
          <p:cNvPr id="7" name="TextBox 6">
            <a:extLst>
              <a:ext uri="{FF2B5EF4-FFF2-40B4-BE49-F238E27FC236}">
                <a16:creationId xmlns:a16="http://schemas.microsoft.com/office/drawing/2014/main" id="{C9FABB07-9078-E440-A044-F466A76F49B1}"/>
              </a:ext>
            </a:extLst>
          </p:cNvPr>
          <p:cNvSpPr txBox="1"/>
          <p:nvPr/>
        </p:nvSpPr>
        <p:spPr>
          <a:xfrm>
            <a:off x="304800" y="1447800"/>
            <a:ext cx="1981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800" b="0" i="0" u="none" strike="noStrike" kern="1200" cap="none" spc="0" normalizeH="0" baseline="0" noProof="0">
                <a:ln>
                  <a:noFill/>
                </a:ln>
                <a:solidFill>
                  <a:prstClr val="black"/>
                </a:solidFill>
                <a:effectLst/>
                <a:uLnTx/>
                <a:uFillTx/>
                <a:latin typeface="等线" panose="020F0502020204030204"/>
                <a:ea typeface="+mn-ea"/>
                <a:cs typeface="+mn-cs"/>
              </a:rPr>
              <a:t>CRISP-DM is a European Union standard</a:t>
            </a:r>
          </a:p>
        </p:txBody>
      </p:sp>
    </p:spTree>
    <p:extLst>
      <p:ext uri="{BB962C8B-B14F-4D97-AF65-F5344CB8AC3E}">
        <p14:creationId xmlns:p14="http://schemas.microsoft.com/office/powerpoint/2010/main" val="4123311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E3AD-E250-144A-8CC9-AD90C24A120A}"/>
              </a:ext>
            </a:extLst>
          </p:cNvPr>
          <p:cNvSpPr>
            <a:spLocks noGrp="1"/>
          </p:cNvSpPr>
          <p:nvPr>
            <p:ph type="title"/>
          </p:nvPr>
        </p:nvSpPr>
        <p:spPr/>
        <p:txBody>
          <a:bodyPr>
            <a:normAutofit/>
          </a:bodyPr>
          <a:lstStyle/>
          <a:p>
            <a:r>
              <a:rPr lang="en-US"/>
              <a:t>Process Flow of</a:t>
            </a:r>
            <a:r>
              <a:rPr lang="en-US" noProof="0"/>
              <a:t> a Data Science Project</a:t>
            </a:r>
          </a:p>
        </p:txBody>
      </p:sp>
      <p:sp>
        <p:nvSpPr>
          <p:cNvPr id="3" name="Date Placeholder 2">
            <a:extLst>
              <a:ext uri="{FF2B5EF4-FFF2-40B4-BE49-F238E27FC236}">
                <a16:creationId xmlns:a16="http://schemas.microsoft.com/office/drawing/2014/main" id="{B1204448-8DF4-0149-87FA-7CC6C5FD6BE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9D8EEDAE-33AA-A640-A31A-9FF2D91A3E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9" name="Group 28">
            <a:extLst>
              <a:ext uri="{FF2B5EF4-FFF2-40B4-BE49-F238E27FC236}">
                <a16:creationId xmlns:a16="http://schemas.microsoft.com/office/drawing/2014/main" id="{15F651B7-0F16-4A4B-9868-2FB5167BCE19}"/>
              </a:ext>
            </a:extLst>
          </p:cNvPr>
          <p:cNvGrpSpPr/>
          <p:nvPr/>
        </p:nvGrpSpPr>
        <p:grpSpPr>
          <a:xfrm>
            <a:off x="258257" y="900000"/>
            <a:ext cx="8672791" cy="4307679"/>
            <a:chOff x="258257" y="900000"/>
            <a:chExt cx="8672791" cy="4307679"/>
          </a:xfrm>
        </p:grpSpPr>
        <p:sp>
          <p:nvSpPr>
            <p:cNvPr id="6" name="Right Arrow 5">
              <a:extLst>
                <a:ext uri="{FF2B5EF4-FFF2-40B4-BE49-F238E27FC236}">
                  <a16:creationId xmlns:a16="http://schemas.microsoft.com/office/drawing/2014/main" id="{96FCA584-CA8A-2B4C-971A-975FBC88DA4F}"/>
                </a:ext>
              </a:extLst>
            </p:cNvPr>
            <p:cNvSpPr/>
            <p:nvPr/>
          </p:nvSpPr>
          <p:spPr>
            <a:xfrm>
              <a:off x="5796136" y="2050925"/>
              <a:ext cx="274320" cy="16201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7" name="Down Arrow 6">
              <a:extLst>
                <a:ext uri="{FF2B5EF4-FFF2-40B4-BE49-F238E27FC236}">
                  <a16:creationId xmlns:a16="http://schemas.microsoft.com/office/drawing/2014/main" id="{CC06E674-09FE-124E-B5EB-C656C230CC90}"/>
                </a:ext>
              </a:extLst>
            </p:cNvPr>
            <p:cNvSpPr/>
            <p:nvPr/>
          </p:nvSpPr>
          <p:spPr>
            <a:xfrm rot="10800000">
              <a:off x="1953758" y="2501708"/>
              <a:ext cx="109995" cy="57181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8" name="Down Arrow 7">
              <a:extLst>
                <a:ext uri="{FF2B5EF4-FFF2-40B4-BE49-F238E27FC236}">
                  <a16:creationId xmlns:a16="http://schemas.microsoft.com/office/drawing/2014/main" id="{C8E9C15A-E111-4F49-9993-C7800680131E}"/>
                </a:ext>
              </a:extLst>
            </p:cNvPr>
            <p:cNvSpPr/>
            <p:nvPr/>
          </p:nvSpPr>
          <p:spPr>
            <a:xfrm rot="10800000">
              <a:off x="5109921" y="2479283"/>
              <a:ext cx="109995" cy="57181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Down Arrow 8">
              <a:extLst>
                <a:ext uri="{FF2B5EF4-FFF2-40B4-BE49-F238E27FC236}">
                  <a16:creationId xmlns:a16="http://schemas.microsoft.com/office/drawing/2014/main" id="{3D8B98BE-024B-0545-8FF0-20B0A881D09F}"/>
                </a:ext>
              </a:extLst>
            </p:cNvPr>
            <p:cNvSpPr/>
            <p:nvPr/>
          </p:nvSpPr>
          <p:spPr>
            <a:xfrm rot="10800000">
              <a:off x="3499378" y="2479282"/>
              <a:ext cx="109995" cy="571815"/>
            </a:xfrm>
            <a:prstGeom prst="down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Content Placeholder 2">
              <a:extLst>
                <a:ext uri="{FF2B5EF4-FFF2-40B4-BE49-F238E27FC236}">
                  <a16:creationId xmlns:a16="http://schemas.microsoft.com/office/drawing/2014/main" id="{E84365A0-6BC8-BC48-B098-E245EB160B4E}"/>
                </a:ext>
              </a:extLst>
            </p:cNvPr>
            <p:cNvSpPr txBox="1">
              <a:spLocks/>
            </p:cNvSpPr>
            <p:nvPr/>
          </p:nvSpPr>
          <p:spPr>
            <a:xfrm>
              <a:off x="360000" y="900000"/>
              <a:ext cx="8378825" cy="43076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等线" panose="020F0502020204030204"/>
                  <a:ea typeface="+mn-ea"/>
                  <a:cs typeface="+mn-cs"/>
                </a:rPr>
                <a:t>It always starts with some data …</a:t>
              </a:r>
            </a:p>
          </p:txBody>
        </p:sp>
        <p:pic>
          <p:nvPicPr>
            <p:cNvPr id="11" name="Picture 10">
              <a:extLst>
                <a:ext uri="{FF2B5EF4-FFF2-40B4-BE49-F238E27FC236}">
                  <a16:creationId xmlns:a16="http://schemas.microsoft.com/office/drawing/2014/main" id="{0133FE96-BBBA-EC4C-99FB-A7B873FF0018}"/>
                </a:ext>
              </a:extLst>
            </p:cNvPr>
            <p:cNvPicPr>
              <a:picLocks noChangeAspect="1"/>
            </p:cNvPicPr>
            <p:nvPr/>
          </p:nvPicPr>
          <p:blipFill>
            <a:blip r:embed="rId2"/>
            <a:stretch>
              <a:fillRect/>
            </a:stretch>
          </p:blipFill>
          <p:spPr>
            <a:xfrm>
              <a:off x="258257" y="1674388"/>
              <a:ext cx="820100" cy="1002344"/>
            </a:xfrm>
            <a:prstGeom prst="rect">
              <a:avLst/>
            </a:prstGeom>
          </p:spPr>
        </p:pic>
        <p:sp>
          <p:nvSpPr>
            <p:cNvPr id="12" name="Rounded Rectangle 11">
              <a:extLst>
                <a:ext uri="{FF2B5EF4-FFF2-40B4-BE49-F238E27FC236}">
                  <a16:creationId xmlns:a16="http://schemas.microsoft.com/office/drawing/2014/main" id="{E09C8D10-04A0-D74E-B059-4E36E38A10C4}"/>
                </a:ext>
              </a:extLst>
            </p:cNvPr>
            <p:cNvSpPr/>
            <p:nvPr/>
          </p:nvSpPr>
          <p:spPr>
            <a:xfrm>
              <a:off x="1387279" y="1783163"/>
              <a:ext cx="1188132" cy="685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等线" panose="020F0502020204030204"/>
                  <a:ea typeface="+mn-ea"/>
                  <a:cs typeface="+mn-cs"/>
                </a:rPr>
                <a:t>Data Preparation</a:t>
              </a:r>
            </a:p>
          </p:txBody>
        </p:sp>
        <p:sp>
          <p:nvSpPr>
            <p:cNvPr id="13" name="Rounded Rectangle 12">
              <a:extLst>
                <a:ext uri="{FF2B5EF4-FFF2-40B4-BE49-F238E27FC236}">
                  <a16:creationId xmlns:a16="http://schemas.microsoft.com/office/drawing/2014/main" id="{DD95E888-41F7-CD48-9AB7-4B2420492FDB}"/>
                </a:ext>
              </a:extLst>
            </p:cNvPr>
            <p:cNvSpPr/>
            <p:nvPr/>
          </p:nvSpPr>
          <p:spPr>
            <a:xfrm>
              <a:off x="2947079" y="1775869"/>
              <a:ext cx="1188132" cy="6858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等线" panose="020F0502020204030204"/>
                  <a:ea typeface="+mn-ea"/>
                  <a:cs typeface="+mn-cs"/>
                </a:rPr>
                <a:t>Model Training</a:t>
              </a:r>
            </a:p>
          </p:txBody>
        </p:sp>
        <p:sp>
          <p:nvSpPr>
            <p:cNvPr id="14" name="Rounded Rectangle 13">
              <a:extLst>
                <a:ext uri="{FF2B5EF4-FFF2-40B4-BE49-F238E27FC236}">
                  <a16:creationId xmlns:a16="http://schemas.microsoft.com/office/drawing/2014/main" id="{E5CB0F70-690A-7046-BD71-5CF2A3329514}"/>
                </a:ext>
              </a:extLst>
            </p:cNvPr>
            <p:cNvSpPr/>
            <p:nvPr/>
          </p:nvSpPr>
          <p:spPr>
            <a:xfrm>
              <a:off x="4506878" y="1780218"/>
              <a:ext cx="1280160" cy="6858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等线" panose="020F0502020204030204"/>
                  <a:ea typeface="+mn-ea"/>
                  <a:cs typeface="+mn-cs"/>
                </a:rPr>
                <a:t>Model Optimization</a:t>
              </a:r>
            </a:p>
          </p:txBody>
        </p:sp>
        <p:sp>
          <p:nvSpPr>
            <p:cNvPr id="15" name="Rounded Rectangle 14">
              <a:extLst>
                <a:ext uri="{FF2B5EF4-FFF2-40B4-BE49-F238E27FC236}">
                  <a16:creationId xmlns:a16="http://schemas.microsoft.com/office/drawing/2014/main" id="{8BB00A67-9AC0-4745-9A11-0E66BF2E13A9}"/>
                </a:ext>
              </a:extLst>
            </p:cNvPr>
            <p:cNvSpPr/>
            <p:nvPr/>
          </p:nvSpPr>
          <p:spPr>
            <a:xfrm>
              <a:off x="7650342" y="1777380"/>
              <a:ext cx="1242138" cy="68580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等线" panose="020F0502020204030204"/>
                  <a:ea typeface="+mn-ea"/>
                  <a:cs typeface="+mn-cs"/>
                </a:rPr>
                <a:t>Deployment</a:t>
              </a:r>
            </a:p>
          </p:txBody>
        </p:sp>
        <p:sp>
          <p:nvSpPr>
            <p:cNvPr id="16" name="Right Arrow 15">
              <a:extLst>
                <a:ext uri="{FF2B5EF4-FFF2-40B4-BE49-F238E27FC236}">
                  <a16:creationId xmlns:a16="http://schemas.microsoft.com/office/drawing/2014/main" id="{B02FC82A-21F2-F340-A9AA-BE99548BD75C}"/>
                </a:ext>
              </a:extLst>
            </p:cNvPr>
            <p:cNvSpPr/>
            <p:nvPr/>
          </p:nvSpPr>
          <p:spPr>
            <a:xfrm>
              <a:off x="1078358" y="2047410"/>
              <a:ext cx="308921" cy="16201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7" name="Right Arrow 16">
              <a:extLst>
                <a:ext uri="{FF2B5EF4-FFF2-40B4-BE49-F238E27FC236}">
                  <a16:creationId xmlns:a16="http://schemas.microsoft.com/office/drawing/2014/main" id="{34F72693-0AE0-5347-A0DD-180EBD3FA10C}"/>
                </a:ext>
              </a:extLst>
            </p:cNvPr>
            <p:cNvSpPr/>
            <p:nvPr/>
          </p:nvSpPr>
          <p:spPr>
            <a:xfrm>
              <a:off x="2618111" y="2050925"/>
              <a:ext cx="308921" cy="16201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8" name="Right Arrow 17">
              <a:extLst>
                <a:ext uri="{FF2B5EF4-FFF2-40B4-BE49-F238E27FC236}">
                  <a16:creationId xmlns:a16="http://schemas.microsoft.com/office/drawing/2014/main" id="{37EAE4C2-E829-C446-80CB-CC49B84D9CFB}"/>
                </a:ext>
              </a:extLst>
            </p:cNvPr>
            <p:cNvSpPr/>
            <p:nvPr/>
          </p:nvSpPr>
          <p:spPr>
            <a:xfrm>
              <a:off x="4170360" y="2050925"/>
              <a:ext cx="308921" cy="16201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9" name="Right Arrow 18">
              <a:extLst>
                <a:ext uri="{FF2B5EF4-FFF2-40B4-BE49-F238E27FC236}">
                  <a16:creationId xmlns:a16="http://schemas.microsoft.com/office/drawing/2014/main" id="{8074E284-BBB9-1749-942E-163D56E02C8D}"/>
                </a:ext>
              </a:extLst>
            </p:cNvPr>
            <p:cNvSpPr/>
            <p:nvPr/>
          </p:nvSpPr>
          <p:spPr>
            <a:xfrm>
              <a:off x="7331752" y="2050925"/>
              <a:ext cx="308921" cy="16201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0" name="Right Arrow 19">
              <a:extLst>
                <a:ext uri="{FF2B5EF4-FFF2-40B4-BE49-F238E27FC236}">
                  <a16:creationId xmlns:a16="http://schemas.microsoft.com/office/drawing/2014/main" id="{CF3D725A-958C-204D-8772-E54283196923}"/>
                </a:ext>
              </a:extLst>
            </p:cNvPr>
            <p:cNvSpPr/>
            <p:nvPr/>
          </p:nvSpPr>
          <p:spPr>
            <a:xfrm rot="5400000">
              <a:off x="6511406" y="2681821"/>
              <a:ext cx="508261" cy="109995"/>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1" name="Right Arrow 20">
              <a:extLst>
                <a:ext uri="{FF2B5EF4-FFF2-40B4-BE49-F238E27FC236}">
                  <a16:creationId xmlns:a16="http://schemas.microsoft.com/office/drawing/2014/main" id="{73DFF209-475B-1941-9F34-8E60CA49855B}"/>
                </a:ext>
              </a:extLst>
            </p:cNvPr>
            <p:cNvSpPr/>
            <p:nvPr/>
          </p:nvSpPr>
          <p:spPr>
            <a:xfrm rot="10800000">
              <a:off x="2047467" y="3001516"/>
              <a:ext cx="4756781" cy="121107"/>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2" name="TextBox 21">
              <a:extLst>
                <a:ext uri="{FF2B5EF4-FFF2-40B4-BE49-F238E27FC236}">
                  <a16:creationId xmlns:a16="http://schemas.microsoft.com/office/drawing/2014/main" id="{6AFC11B0-0BFB-9641-A511-2F40DAFDF268}"/>
                </a:ext>
              </a:extLst>
            </p:cNvPr>
            <p:cNvSpPr txBox="1"/>
            <p:nvPr/>
          </p:nvSpPr>
          <p:spPr>
            <a:xfrm>
              <a:off x="1082515" y="3243901"/>
              <a:ext cx="1625766" cy="1631216"/>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Data Blending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Missing Values Handling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Feature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Feature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Outlier Removal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Partitioning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t>
              </a:r>
            </a:p>
          </p:txBody>
        </p:sp>
        <p:sp>
          <p:nvSpPr>
            <p:cNvPr id="23" name="TextBox 22">
              <a:extLst>
                <a:ext uri="{FF2B5EF4-FFF2-40B4-BE49-F238E27FC236}">
                  <a16:creationId xmlns:a16="http://schemas.microsoft.com/office/drawing/2014/main" id="{C5A5B004-F969-E747-A7D2-2F0BDFFBC452}"/>
                </a:ext>
              </a:extLst>
            </p:cNvPr>
            <p:cNvSpPr txBox="1"/>
            <p:nvPr/>
          </p:nvSpPr>
          <p:spPr>
            <a:xfrm>
              <a:off x="2840255" y="3235543"/>
              <a:ext cx="1476686" cy="1477328"/>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Model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Bag of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Model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Ensemble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Own Ensemble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External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Import Existing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Model Factory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t>
              </a:r>
            </a:p>
          </p:txBody>
        </p:sp>
        <p:sp>
          <p:nvSpPr>
            <p:cNvPr id="24" name="TextBox 23">
              <a:extLst>
                <a:ext uri="{FF2B5EF4-FFF2-40B4-BE49-F238E27FC236}">
                  <a16:creationId xmlns:a16="http://schemas.microsoft.com/office/drawing/2014/main" id="{F68C188B-BE85-EE43-B6A9-345E3F8D64D1}"/>
                </a:ext>
              </a:extLst>
            </p:cNvPr>
            <p:cNvSpPr txBox="1"/>
            <p:nvPr/>
          </p:nvSpPr>
          <p:spPr>
            <a:xfrm>
              <a:off x="4458198" y="3243900"/>
              <a:ext cx="1526380" cy="1015663"/>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Parameter Tuning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Model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No. Iterations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t>
              </a:r>
            </a:p>
          </p:txBody>
        </p:sp>
        <p:sp>
          <p:nvSpPr>
            <p:cNvPr id="25" name="TextBox 24">
              <a:extLst>
                <a:ext uri="{FF2B5EF4-FFF2-40B4-BE49-F238E27FC236}">
                  <a16:creationId xmlns:a16="http://schemas.microsoft.com/office/drawing/2014/main" id="{89A253A4-1608-DB42-B162-761261C5240A}"/>
                </a:ext>
              </a:extLst>
            </p:cNvPr>
            <p:cNvSpPr txBox="1"/>
            <p:nvPr/>
          </p:nvSpPr>
          <p:spPr>
            <a:xfrm>
              <a:off x="6107818" y="3243900"/>
              <a:ext cx="1270176" cy="1015663"/>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Performance Measures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Accuracy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ROC Curve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t>
              </a:r>
            </a:p>
          </p:txBody>
        </p:sp>
        <p:sp>
          <p:nvSpPr>
            <p:cNvPr id="26" name="TextBox 25">
              <a:extLst>
                <a:ext uri="{FF2B5EF4-FFF2-40B4-BE49-F238E27FC236}">
                  <a16:creationId xmlns:a16="http://schemas.microsoft.com/office/drawing/2014/main" id="{A31C7969-9003-7845-97D4-B8EB80CD6124}"/>
                </a:ext>
              </a:extLst>
            </p:cNvPr>
            <p:cNvSpPr txBox="1"/>
            <p:nvPr/>
          </p:nvSpPr>
          <p:spPr>
            <a:xfrm>
              <a:off x="7747711" y="3235543"/>
              <a:ext cx="1183337" cy="1015663"/>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Files &amp; DBs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Dashboards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REST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SQL Code Export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Reporting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等线" panose="020F0502020204030204"/>
                  <a:ea typeface="+mn-ea"/>
                  <a:cs typeface="+mn-cs"/>
                </a:rPr>
                <a:t>…</a:t>
              </a:r>
            </a:p>
          </p:txBody>
        </p:sp>
        <p:sp>
          <p:nvSpPr>
            <p:cNvPr id="27" name="Rounded Rectangle 8">
              <a:extLst>
                <a:ext uri="{FF2B5EF4-FFF2-40B4-BE49-F238E27FC236}">
                  <a16:creationId xmlns:a16="http://schemas.microsoft.com/office/drawing/2014/main" id="{CB7B3D89-454E-5D4F-9DFB-66C40101E92E}"/>
                </a:ext>
              </a:extLst>
            </p:cNvPr>
            <p:cNvSpPr/>
            <p:nvPr/>
          </p:nvSpPr>
          <p:spPr>
            <a:xfrm>
              <a:off x="6079945" y="1783163"/>
              <a:ext cx="1242138" cy="685800"/>
            </a:xfrm>
            <a:prstGeom prst="roundRect">
              <a:avLst/>
            </a:prstGeom>
            <a:solidFill>
              <a:srgbClr val="C69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等线" panose="020F0502020204030204"/>
                  <a:ea typeface="+mn-ea"/>
                  <a:cs typeface="+mn-cs"/>
                </a:rPr>
                <a:t>Model Testing</a:t>
              </a:r>
            </a:p>
          </p:txBody>
        </p:sp>
        <p:cxnSp>
          <p:nvCxnSpPr>
            <p:cNvPr id="28" name="Straight Connector 27">
              <a:extLst>
                <a:ext uri="{FF2B5EF4-FFF2-40B4-BE49-F238E27FC236}">
                  <a16:creationId xmlns:a16="http://schemas.microsoft.com/office/drawing/2014/main" id="{4131DB73-27C2-7A48-9D60-E6582C7850AA}"/>
                </a:ext>
              </a:extLst>
            </p:cNvPr>
            <p:cNvCxnSpPr>
              <a:cxnSpLocks/>
            </p:cNvCxnSpPr>
            <p:nvPr/>
          </p:nvCxnSpPr>
          <p:spPr>
            <a:xfrm>
              <a:off x="7488324" y="1129309"/>
              <a:ext cx="0" cy="3240359"/>
            </a:xfrm>
            <a:prstGeom prst="line">
              <a:avLst/>
            </a:prstGeom>
            <a:ln w="6350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3800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2CE2-A722-874A-B1E7-9F0D0E5E28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4ECDF-69F2-9A41-AFCC-1FFFD7BF9859}" type="datetime4">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F7893A1E-0A57-3741-89AE-E4EA129C5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Content Placeholder 3">
            <a:extLst>
              <a:ext uri="{FF2B5EF4-FFF2-40B4-BE49-F238E27FC236}">
                <a16:creationId xmlns:a16="http://schemas.microsoft.com/office/drawing/2014/main" id="{590B64B3-6E2C-E747-A096-90C7B324C988}"/>
              </a:ext>
            </a:extLst>
          </p:cNvPr>
          <p:cNvSpPr>
            <a:spLocks noGrp="1"/>
          </p:cNvSpPr>
          <p:nvPr>
            <p:ph idx="1"/>
          </p:nvPr>
        </p:nvSpPr>
        <p:spPr>
          <a:xfrm>
            <a:off x="605790" y="1143000"/>
            <a:ext cx="7909560" cy="5029200"/>
          </a:xfrm>
        </p:spPr>
        <p:txBody>
          <a:bodyPr>
            <a:normAutofit fontScale="70000" lnSpcReduction="20000"/>
          </a:bodyPr>
          <a:lstStyle/>
          <a:p>
            <a:r>
              <a:rPr lang="en-US" dirty="0">
                <a:solidFill>
                  <a:schemeClr val="bg1"/>
                </a:solidFill>
              </a:rPr>
              <a:t>Background</a:t>
            </a:r>
          </a:p>
          <a:p>
            <a:r>
              <a:rPr lang="en-US" dirty="0"/>
              <a:t>Data Analytics Project Lifecycle</a:t>
            </a:r>
          </a:p>
          <a:p>
            <a:pPr lvl="1"/>
            <a:r>
              <a:rPr lang="en-US" dirty="0"/>
              <a:t>Example of Data Analytics Project</a:t>
            </a:r>
          </a:p>
          <a:p>
            <a:pPr lvl="1"/>
            <a:r>
              <a:rPr lang="en-US" dirty="0">
                <a:solidFill>
                  <a:schemeClr val="bg1"/>
                </a:solidFill>
              </a:rPr>
              <a:t>Project Understanding Phase</a:t>
            </a:r>
          </a:p>
          <a:p>
            <a:pPr lvl="1"/>
            <a:r>
              <a:rPr lang="en-US" dirty="0">
                <a:solidFill>
                  <a:schemeClr val="bg1"/>
                </a:solidFill>
              </a:rPr>
              <a:t>Data Understanding Phase</a:t>
            </a:r>
          </a:p>
          <a:p>
            <a:r>
              <a:rPr lang="en-US" dirty="0">
                <a:solidFill>
                  <a:schemeClr val="bg1"/>
                </a:solidFill>
              </a:rPr>
              <a:t>Data Format</a:t>
            </a:r>
          </a:p>
          <a:p>
            <a:r>
              <a:rPr lang="en-US" dirty="0">
                <a:solidFill>
                  <a:schemeClr val="bg1"/>
                </a:solidFill>
              </a:rPr>
              <a:t>Data Types</a:t>
            </a:r>
          </a:p>
          <a:p>
            <a:r>
              <a:rPr lang="en-US" dirty="0">
                <a:solidFill>
                  <a:schemeClr val="bg1"/>
                </a:solidFill>
              </a:rPr>
              <a:t>Assignment 1: In-class Essay</a:t>
            </a:r>
          </a:p>
          <a:p>
            <a:r>
              <a:rPr lang="en-US" dirty="0">
                <a:solidFill>
                  <a:schemeClr val="bg1"/>
                </a:solidFill>
              </a:rPr>
              <a:t>Assignment 2: In-class Quiz</a:t>
            </a:r>
          </a:p>
          <a:p>
            <a:r>
              <a:rPr lang="en-US" dirty="0">
                <a:solidFill>
                  <a:schemeClr val="bg1"/>
                </a:solidFill>
              </a:rPr>
              <a:t>Lab: Workflow in KNIME (Data Import Export)</a:t>
            </a:r>
          </a:p>
          <a:p>
            <a:r>
              <a:rPr lang="en-US" dirty="0">
                <a:solidFill>
                  <a:schemeClr val="bg1"/>
                </a:solidFill>
              </a:rPr>
              <a:t>Lab: Excel and CSV tables</a:t>
            </a:r>
          </a:p>
          <a:p>
            <a:r>
              <a:rPr lang="en-US" dirty="0">
                <a:solidFill>
                  <a:schemeClr val="bg1"/>
                </a:solidFill>
              </a:rPr>
              <a:t>APPENDIX: Introduction to KNIME</a:t>
            </a:r>
          </a:p>
        </p:txBody>
      </p:sp>
    </p:spTree>
    <p:extLst>
      <p:ext uri="{BB962C8B-B14F-4D97-AF65-F5344CB8AC3E}">
        <p14:creationId xmlns:p14="http://schemas.microsoft.com/office/powerpoint/2010/main" val="3446496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dirty="0"/>
              <a:t>Example 1: </a:t>
            </a:r>
            <a:r>
              <a:rPr lang="de-DE" altLang="zh-CN" dirty="0"/>
              <a:t>Customer Segmentation</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360000" y="1080000"/>
            <a:ext cx="8534400" cy="4262180"/>
          </a:xfrm>
        </p:spPr>
        <p:txBody>
          <a:bodyPr>
            <a:normAutofit/>
          </a:bodyPr>
          <a:lstStyle/>
          <a:p>
            <a:pPr marL="0" indent="0">
              <a:buNone/>
            </a:pPr>
            <a:r>
              <a:rPr lang="en-US" altLang="zh-CN" sz="2400"/>
              <a:t>Business question: Which groups of customers am I serving?</a:t>
            </a:r>
          </a:p>
          <a:p>
            <a:endParaRPr lang="en-US" sz="240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Content Placeholder 4">
            <a:extLst>
              <a:ext uri="{FF2B5EF4-FFF2-40B4-BE49-F238E27FC236}">
                <a16:creationId xmlns:a16="http://schemas.microsoft.com/office/drawing/2014/main" id="{576A25D9-3D43-400E-8AA5-019B837C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 y="2386657"/>
            <a:ext cx="2708275" cy="774700"/>
          </a:xfrm>
          <a:prstGeom prst="rect">
            <a:avLst/>
          </a:prstGeom>
        </p:spPr>
      </p:pic>
      <p:pic>
        <p:nvPicPr>
          <p:cNvPr id="7" name="Picture 13">
            <a:extLst>
              <a:ext uri="{FF2B5EF4-FFF2-40B4-BE49-F238E27FC236}">
                <a16:creationId xmlns:a16="http://schemas.microsoft.com/office/drawing/2014/main" id="{DBBEB26A-EA30-47FA-9C6B-53539D1BC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7907" y="2743200"/>
            <a:ext cx="1920616" cy="2016394"/>
          </a:xfrm>
          <a:prstGeom prst="rect">
            <a:avLst/>
          </a:prstGeom>
        </p:spPr>
      </p:pic>
      <p:sp>
        <p:nvSpPr>
          <p:cNvPr id="8" name="TextBox 14">
            <a:extLst>
              <a:ext uri="{FF2B5EF4-FFF2-40B4-BE49-F238E27FC236}">
                <a16:creationId xmlns:a16="http://schemas.microsoft.com/office/drawing/2014/main" id="{8B4126F4-AD6F-4971-83C0-12BB4138CE63}"/>
              </a:ext>
            </a:extLst>
          </p:cNvPr>
          <p:cNvSpPr txBox="1"/>
          <p:nvPr/>
        </p:nvSpPr>
        <p:spPr>
          <a:xfrm>
            <a:off x="4112778" y="4880515"/>
            <a:ext cx="9957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Model</a:t>
            </a:r>
          </a:p>
        </p:txBody>
      </p:sp>
      <p:sp>
        <p:nvSpPr>
          <p:cNvPr id="9" name="TextBox 23">
            <a:extLst>
              <a:ext uri="{FF2B5EF4-FFF2-40B4-BE49-F238E27FC236}">
                <a16:creationId xmlns:a16="http://schemas.microsoft.com/office/drawing/2014/main" id="{BB046792-1D43-4AD7-B308-F9D9E6D2A622}"/>
              </a:ext>
            </a:extLst>
          </p:cNvPr>
          <p:cNvSpPr txBox="1"/>
          <p:nvPr/>
        </p:nvSpPr>
        <p:spPr>
          <a:xfrm>
            <a:off x="806096" y="3445102"/>
            <a:ext cx="2242922"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CRM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Data about your customer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Demographics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Behavior</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Revenues</a:t>
            </a:r>
          </a:p>
        </p:txBody>
      </p:sp>
      <p:sp>
        <p:nvSpPr>
          <p:cNvPr id="10" name="TextBox 12">
            <a:extLst>
              <a:ext uri="{FF2B5EF4-FFF2-40B4-BE49-F238E27FC236}">
                <a16:creationId xmlns:a16="http://schemas.microsoft.com/office/drawing/2014/main" id="{D4260D3A-F88F-4C39-A99F-64DAACE4487B}"/>
              </a:ext>
            </a:extLst>
          </p:cNvPr>
          <p:cNvSpPr txBox="1"/>
          <p:nvPr/>
        </p:nvSpPr>
        <p:spPr>
          <a:xfrm>
            <a:off x="6426615" y="3481177"/>
            <a:ext cx="2475358" cy="138499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Churn Prediction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Upselling Likelihood</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Product Propensity /NBO</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Campaign Management</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Customer Segmentation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a:t>
            </a:r>
          </a:p>
        </p:txBody>
      </p:sp>
      <p:pic>
        <p:nvPicPr>
          <p:cNvPr id="11" name="Picture 18">
            <a:extLst>
              <a:ext uri="{FF2B5EF4-FFF2-40B4-BE49-F238E27FC236}">
                <a16:creationId xmlns:a16="http://schemas.microsoft.com/office/drawing/2014/main" id="{1AD25411-9230-4A9D-92E8-A74476D894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1910" y="1918116"/>
            <a:ext cx="1964610" cy="1473458"/>
          </a:xfrm>
          <a:prstGeom prst="rect">
            <a:avLst/>
          </a:prstGeom>
        </p:spPr>
      </p:pic>
      <p:sp>
        <p:nvSpPr>
          <p:cNvPr id="12" name="Right Arrow 8">
            <a:extLst>
              <a:ext uri="{FF2B5EF4-FFF2-40B4-BE49-F238E27FC236}">
                <a16:creationId xmlns:a16="http://schemas.microsoft.com/office/drawing/2014/main" id="{F3787598-7014-4F27-96DC-2F35F8C86F4A}"/>
              </a:ext>
            </a:extLst>
          </p:cNvPr>
          <p:cNvSpPr/>
          <p:nvPr/>
        </p:nvSpPr>
        <p:spPr>
          <a:xfrm>
            <a:off x="3190796" y="3481177"/>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3" name="Right Arrow 9">
            <a:extLst>
              <a:ext uri="{FF2B5EF4-FFF2-40B4-BE49-F238E27FC236}">
                <a16:creationId xmlns:a16="http://schemas.microsoft.com/office/drawing/2014/main" id="{31CA5E4C-5661-4CD6-9EB2-2BBBB7ACCEC4}"/>
              </a:ext>
            </a:extLst>
          </p:cNvPr>
          <p:cNvSpPr/>
          <p:nvPr/>
        </p:nvSpPr>
        <p:spPr>
          <a:xfrm>
            <a:off x="5596577" y="3481177"/>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475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A82-671E-D04E-8678-C52EFB0B8F1F}"/>
              </a:ext>
            </a:extLst>
          </p:cNvPr>
          <p:cNvSpPr>
            <a:spLocks noGrp="1"/>
          </p:cNvSpPr>
          <p:nvPr>
            <p:ph type="title"/>
          </p:nvPr>
        </p:nvSpPr>
        <p:spPr>
          <a:xfrm>
            <a:off x="809625" y="136525"/>
            <a:ext cx="6734175" cy="685800"/>
          </a:xfrm>
        </p:spPr>
        <p:txBody>
          <a:bodyPr/>
          <a:lstStyle/>
          <a:p>
            <a:r>
              <a:rPr lang="en-US" noProof="0" dirty="0"/>
              <a:t>Example 1</a:t>
            </a:r>
          </a:p>
        </p:txBody>
      </p:sp>
      <p:sp>
        <p:nvSpPr>
          <p:cNvPr id="3" name="Date Placeholder 2">
            <a:extLst>
              <a:ext uri="{FF2B5EF4-FFF2-40B4-BE49-F238E27FC236}">
                <a16:creationId xmlns:a16="http://schemas.microsoft.com/office/drawing/2014/main" id="{F39BF42F-77AD-7647-B914-4F734388ACC9}"/>
              </a:ext>
            </a:extLst>
          </p:cNvPr>
          <p:cNvSpPr>
            <a:spLocks noGrp="1"/>
          </p:cNvSpPr>
          <p:nvPr>
            <p:ph type="dt" sz="half" idx="10"/>
          </p:nvPr>
        </p:nvSpPr>
        <p:spPr>
          <a:xfrm>
            <a:off x="304800" y="6356350"/>
            <a:ext cx="20574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555606AE-9C6E-B542-B402-ECEDFE7133DB}"/>
              </a:ext>
            </a:extLst>
          </p:cNvPr>
          <p:cNvSpPr>
            <a:spLocks noGrp="1"/>
          </p:cNvSpPr>
          <p:nvPr>
            <p:ph type="sldNum" sz="quarter" idx="12"/>
          </p:nvPr>
        </p:nvSpPr>
        <p:spPr>
          <a:xfrm>
            <a:off x="6947598" y="6356349"/>
            <a:ext cx="189160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Textplatzhalter 3">
            <a:extLst>
              <a:ext uri="{FF2B5EF4-FFF2-40B4-BE49-F238E27FC236}">
                <a16:creationId xmlns:a16="http://schemas.microsoft.com/office/drawing/2014/main" id="{50234A1B-95FA-2B42-8E77-255770B1A9DC}"/>
              </a:ext>
            </a:extLst>
          </p:cNvPr>
          <p:cNvSpPr txBox="1">
            <a:spLocks/>
          </p:cNvSpPr>
          <p:nvPr/>
        </p:nvSpPr>
        <p:spPr>
          <a:xfrm>
            <a:off x="360000" y="1102521"/>
            <a:ext cx="8378825" cy="4307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Dataset from a hypothetical supermarket chain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Customers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Products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Purchases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Three tasks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Divide customers into different groups according to their purchase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behaviour</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Identify connections between products to implement cross-selling campaigns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Helping design a marketing campaign to increase purchases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Two approaches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Naive approach lead by common sense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Sound approach using data analytics techniques</a:t>
            </a:r>
          </a:p>
        </p:txBody>
      </p:sp>
    </p:spTree>
    <p:extLst>
      <p:ext uri="{BB962C8B-B14F-4D97-AF65-F5344CB8AC3E}">
        <p14:creationId xmlns:p14="http://schemas.microsoft.com/office/powerpoint/2010/main" val="2626255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49EB-4D11-E647-A096-D74649919D68}"/>
              </a:ext>
            </a:extLst>
          </p:cNvPr>
          <p:cNvSpPr>
            <a:spLocks noGrp="1"/>
          </p:cNvSpPr>
          <p:nvPr>
            <p:ph type="title"/>
          </p:nvPr>
        </p:nvSpPr>
        <p:spPr>
          <a:xfrm>
            <a:off x="809625" y="136525"/>
            <a:ext cx="6886576" cy="685800"/>
          </a:xfrm>
        </p:spPr>
        <p:txBody>
          <a:bodyPr>
            <a:normAutofit fontScale="90000"/>
          </a:bodyPr>
          <a:lstStyle/>
          <a:p>
            <a:r>
              <a:rPr lang="en-US" dirty="0"/>
              <a:t>Example 1: Data </a:t>
            </a:r>
            <a:r>
              <a:rPr lang="en-US" noProof="0" dirty="0"/>
              <a:t>Understanding and Pattern Finding</a:t>
            </a:r>
          </a:p>
        </p:txBody>
      </p:sp>
      <p:sp>
        <p:nvSpPr>
          <p:cNvPr id="3" name="Date Placeholder 2">
            <a:extLst>
              <a:ext uri="{FF2B5EF4-FFF2-40B4-BE49-F238E27FC236}">
                <a16:creationId xmlns:a16="http://schemas.microsoft.com/office/drawing/2014/main" id="{D84D9467-39EB-0945-98E7-97944E16F5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7ABE9EE5-6B70-FB4F-8CE4-227612E0E2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aphicFrame>
        <p:nvGraphicFramePr>
          <p:cNvPr id="5" name="Table 4">
            <a:extLst>
              <a:ext uri="{FF2B5EF4-FFF2-40B4-BE49-F238E27FC236}">
                <a16:creationId xmlns:a16="http://schemas.microsoft.com/office/drawing/2014/main" id="{0D9344C5-F446-9E45-A913-C5766631E869}"/>
              </a:ext>
            </a:extLst>
          </p:cNvPr>
          <p:cNvGraphicFramePr>
            <a:graphicFrameLocks noGrp="1"/>
          </p:cNvGraphicFramePr>
          <p:nvPr>
            <p:extLst/>
          </p:nvPr>
        </p:nvGraphicFramePr>
        <p:xfrm>
          <a:off x="1977117" y="2758390"/>
          <a:ext cx="5947683" cy="2468880"/>
        </p:xfrm>
        <a:graphic>
          <a:graphicData uri="http://schemas.openxmlformats.org/drawingml/2006/table">
            <a:tbl>
              <a:tblPr firstRow="1" bandRow="1">
                <a:tableStyleId>{5C22544A-7EE6-4342-B048-85BDC9FD1C3A}</a:tableStyleId>
              </a:tblPr>
              <a:tblGrid>
                <a:gridCol w="1982561">
                  <a:extLst>
                    <a:ext uri="{9D8B030D-6E8A-4147-A177-3AD203B41FA5}">
                      <a16:colId xmlns:a16="http://schemas.microsoft.com/office/drawing/2014/main" val="3058169208"/>
                    </a:ext>
                  </a:extLst>
                </a:gridCol>
                <a:gridCol w="1982561">
                  <a:extLst>
                    <a:ext uri="{9D8B030D-6E8A-4147-A177-3AD203B41FA5}">
                      <a16:colId xmlns:a16="http://schemas.microsoft.com/office/drawing/2014/main" val="2333756347"/>
                    </a:ext>
                  </a:extLst>
                </a:gridCol>
                <a:gridCol w="1982561">
                  <a:extLst>
                    <a:ext uri="{9D8B030D-6E8A-4147-A177-3AD203B41FA5}">
                      <a16:colId xmlns:a16="http://schemas.microsoft.com/office/drawing/2014/main" val="297482095"/>
                    </a:ext>
                  </a:extLst>
                </a:gridCol>
              </a:tblGrid>
              <a:tr h="298526">
                <a:tc>
                  <a:txBody>
                    <a:bodyPr/>
                    <a:lstStyle/>
                    <a:p>
                      <a:r>
                        <a:rPr lang="en-GB"/>
                        <a:t>Cluster ID</a:t>
                      </a:r>
                      <a:endParaRPr lang="en-US"/>
                    </a:p>
                  </a:txBody>
                  <a:tcPr/>
                </a:tc>
                <a:tc>
                  <a:txBody>
                    <a:bodyPr/>
                    <a:lstStyle/>
                    <a:p>
                      <a:r>
                        <a:rPr lang="en-GB"/>
                        <a:t>Age (Cluster Average)</a:t>
                      </a:r>
                      <a:endParaRPr lang="en-US"/>
                    </a:p>
                  </a:txBody>
                  <a:tcPr/>
                </a:tc>
                <a:tc>
                  <a:txBody>
                    <a:bodyPr/>
                    <a:lstStyle/>
                    <a:p>
                      <a:r>
                        <a:rPr lang="en-GB"/>
                        <a:t>Total Purchase (Cluster Average)</a:t>
                      </a:r>
                      <a:endParaRPr lang="en-US"/>
                    </a:p>
                  </a:txBody>
                  <a:tcPr/>
                </a:tc>
                <a:extLst>
                  <a:ext uri="{0D108BD9-81ED-4DB2-BD59-A6C34878D82A}">
                    <a16:rowId xmlns:a16="http://schemas.microsoft.com/office/drawing/2014/main" val="3061971959"/>
                  </a:ext>
                </a:extLst>
              </a:tr>
              <a:tr h="298526">
                <a:tc>
                  <a:txBody>
                    <a:bodyPr/>
                    <a:lstStyle/>
                    <a:p>
                      <a:r>
                        <a:rPr lang="en-GB"/>
                        <a:t>1</a:t>
                      </a:r>
                      <a:endParaRPr lang="en-US"/>
                    </a:p>
                  </a:txBody>
                  <a:tcPr/>
                </a:tc>
                <a:tc>
                  <a:txBody>
                    <a:bodyPr/>
                    <a:lstStyle/>
                    <a:p>
                      <a:r>
                        <a:rPr lang="en-GB"/>
                        <a:t>46.5</a:t>
                      </a:r>
                      <a:endParaRPr lang="en-US"/>
                    </a:p>
                  </a:txBody>
                  <a:tcPr/>
                </a:tc>
                <a:tc>
                  <a:txBody>
                    <a:bodyPr/>
                    <a:lstStyle/>
                    <a:p>
                      <a:r>
                        <a:rPr lang="en-GB"/>
                        <a:t>€ 1,922.07</a:t>
                      </a:r>
                      <a:endParaRPr lang="en-US"/>
                    </a:p>
                  </a:txBody>
                  <a:tcPr/>
                </a:tc>
                <a:extLst>
                  <a:ext uri="{0D108BD9-81ED-4DB2-BD59-A6C34878D82A}">
                    <a16:rowId xmlns:a16="http://schemas.microsoft.com/office/drawing/2014/main" val="32763472"/>
                  </a:ext>
                </a:extLst>
              </a:tr>
              <a:tr h="298526">
                <a:tc>
                  <a:txBody>
                    <a:bodyPr/>
                    <a:lstStyle/>
                    <a:p>
                      <a:r>
                        <a:rPr lang="en-GB"/>
                        <a:t>2</a:t>
                      </a:r>
                      <a:endParaRPr lang="en-US"/>
                    </a:p>
                  </a:txBody>
                  <a:tcPr/>
                </a:tc>
                <a:tc>
                  <a:txBody>
                    <a:bodyPr/>
                    <a:lstStyle/>
                    <a:p>
                      <a:r>
                        <a:rPr lang="en-GB"/>
                        <a:t>39.4</a:t>
                      </a:r>
                      <a:endParaRPr lang="en-US"/>
                    </a:p>
                  </a:txBody>
                  <a:tcPr/>
                </a:tc>
                <a:tc>
                  <a:txBody>
                    <a:bodyPr/>
                    <a:lstStyle/>
                    <a:p>
                      <a:r>
                        <a:rPr lang="en-GB"/>
                        <a:t>€ 11,162.20</a:t>
                      </a:r>
                      <a:endParaRPr lang="en-US"/>
                    </a:p>
                  </a:txBody>
                  <a:tcPr/>
                </a:tc>
                <a:extLst>
                  <a:ext uri="{0D108BD9-81ED-4DB2-BD59-A6C34878D82A}">
                    <a16:rowId xmlns:a16="http://schemas.microsoft.com/office/drawing/2014/main" val="3527291561"/>
                  </a:ext>
                </a:extLst>
              </a:tr>
              <a:tr h="298526">
                <a:tc>
                  <a:txBody>
                    <a:bodyPr/>
                    <a:lstStyle/>
                    <a:p>
                      <a:r>
                        <a:rPr lang="en-GB"/>
                        <a:t>3</a:t>
                      </a:r>
                      <a:endParaRPr lang="en-US"/>
                    </a:p>
                  </a:txBody>
                  <a:tcPr/>
                </a:tc>
                <a:tc>
                  <a:txBody>
                    <a:bodyPr/>
                    <a:lstStyle/>
                    <a:p>
                      <a:r>
                        <a:rPr lang="en-GB"/>
                        <a:t>39.1</a:t>
                      </a:r>
                      <a:endParaRPr lang="en-US"/>
                    </a:p>
                  </a:txBody>
                  <a:tcPr/>
                </a:tc>
                <a:tc>
                  <a:txBody>
                    <a:bodyPr/>
                    <a:lstStyle/>
                    <a:p>
                      <a:r>
                        <a:rPr lang="en-GB"/>
                        <a:t>€ 7,279.59</a:t>
                      </a:r>
                      <a:endParaRPr lang="en-US"/>
                    </a:p>
                  </a:txBody>
                  <a:tcPr/>
                </a:tc>
                <a:extLst>
                  <a:ext uri="{0D108BD9-81ED-4DB2-BD59-A6C34878D82A}">
                    <a16:rowId xmlns:a16="http://schemas.microsoft.com/office/drawing/2014/main" val="1302073427"/>
                  </a:ext>
                </a:extLst>
              </a:tr>
              <a:tr h="298526">
                <a:tc>
                  <a:txBody>
                    <a:bodyPr/>
                    <a:lstStyle/>
                    <a:p>
                      <a:r>
                        <a:rPr lang="en-GB"/>
                        <a:t>4</a:t>
                      </a:r>
                      <a:endParaRPr lang="en-US"/>
                    </a:p>
                  </a:txBody>
                  <a:tcPr/>
                </a:tc>
                <a:tc>
                  <a:txBody>
                    <a:bodyPr/>
                    <a:lstStyle/>
                    <a:p>
                      <a:r>
                        <a:rPr lang="en-GB"/>
                        <a:t>46.3</a:t>
                      </a:r>
                      <a:endParaRPr lang="en-US"/>
                    </a:p>
                  </a:txBody>
                  <a:tcPr/>
                </a:tc>
                <a:tc>
                  <a:txBody>
                    <a:bodyPr/>
                    <a:lstStyle/>
                    <a:p>
                      <a:r>
                        <a:rPr lang="en-GB"/>
                        <a:t>€ 419.23</a:t>
                      </a:r>
                      <a:endParaRPr lang="en-US"/>
                    </a:p>
                  </a:txBody>
                  <a:tcPr/>
                </a:tc>
                <a:extLst>
                  <a:ext uri="{0D108BD9-81ED-4DB2-BD59-A6C34878D82A}">
                    <a16:rowId xmlns:a16="http://schemas.microsoft.com/office/drawing/2014/main" val="3281344326"/>
                  </a:ext>
                </a:extLst>
              </a:tr>
              <a:tr h="298526">
                <a:tc>
                  <a:txBody>
                    <a:bodyPr/>
                    <a:lstStyle/>
                    <a:p>
                      <a:r>
                        <a:rPr lang="en-GB"/>
                        <a:t>5</a:t>
                      </a:r>
                      <a:endParaRPr lang="en-US"/>
                    </a:p>
                  </a:txBody>
                  <a:tcPr/>
                </a:tc>
                <a:tc>
                  <a:txBody>
                    <a:bodyPr/>
                    <a:lstStyle/>
                    <a:p>
                      <a:r>
                        <a:rPr lang="en-GB"/>
                        <a:t>39.0</a:t>
                      </a:r>
                      <a:endParaRPr lang="en-US"/>
                    </a:p>
                  </a:txBody>
                  <a:tcPr/>
                </a:tc>
                <a:tc>
                  <a:txBody>
                    <a:bodyPr/>
                    <a:lstStyle/>
                    <a:p>
                      <a:r>
                        <a:rPr lang="en-GB"/>
                        <a:t>€ 4,459.30</a:t>
                      </a:r>
                      <a:endParaRPr lang="en-US"/>
                    </a:p>
                  </a:txBody>
                  <a:tcPr/>
                </a:tc>
                <a:extLst>
                  <a:ext uri="{0D108BD9-81ED-4DB2-BD59-A6C34878D82A}">
                    <a16:rowId xmlns:a16="http://schemas.microsoft.com/office/drawing/2014/main" val="2856669582"/>
                  </a:ext>
                </a:extLst>
              </a:tr>
            </a:tbl>
          </a:graphicData>
        </a:graphic>
      </p:graphicFrame>
      <p:sp>
        <p:nvSpPr>
          <p:cNvPr id="6" name="Textplatzhalter 3">
            <a:extLst>
              <a:ext uri="{FF2B5EF4-FFF2-40B4-BE49-F238E27FC236}">
                <a16:creationId xmlns:a16="http://schemas.microsoft.com/office/drawing/2014/main" id="{DFD2DE1D-7FD3-2349-BA17-06CFD6AD197B}"/>
              </a:ext>
            </a:extLst>
          </p:cNvPr>
          <p:cNvSpPr txBox="1">
            <a:spLocks/>
          </p:cNvSpPr>
          <p:nvPr/>
        </p:nvSpPr>
        <p:spPr>
          <a:xfrm>
            <a:off x="304800" y="1066800"/>
            <a:ext cx="7260000" cy="4307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Naive Approach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Compute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age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of</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each</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customer</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Run an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algorithm</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cluster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analysis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group</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customers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based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on their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age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and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expenditure</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Wingdings" pitchFamily="2" charset="2"/>
              <a:buChar char="Ø"/>
              <a:tabLst/>
              <a:defRPr/>
            </a:pP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No</a:t>
            </a: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interesting</a:t>
            </a: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relations</a:t>
            </a: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highlighted</a:t>
            </a: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in </a:t>
            </a: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this</a:t>
            </a:r>
            <a:r>
              <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analysis</a:t>
            </a:r>
            <a:endPar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de-DE"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7498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49EB-4D11-E647-A096-D74649919D68}"/>
              </a:ext>
            </a:extLst>
          </p:cNvPr>
          <p:cNvSpPr>
            <a:spLocks noGrp="1"/>
          </p:cNvSpPr>
          <p:nvPr>
            <p:ph type="title"/>
          </p:nvPr>
        </p:nvSpPr>
        <p:spPr/>
        <p:txBody>
          <a:bodyPr>
            <a:normAutofit fontScale="90000"/>
          </a:bodyPr>
          <a:lstStyle/>
          <a:p>
            <a:r>
              <a:rPr lang="en-US" dirty="0"/>
              <a:t>Example 1: Data Understanding and Pattern Finding</a:t>
            </a:r>
            <a:endParaRPr lang="en-US" noProof="0" dirty="0"/>
          </a:p>
        </p:txBody>
      </p:sp>
      <p:sp>
        <p:nvSpPr>
          <p:cNvPr id="3" name="Date Placeholder 2">
            <a:extLst>
              <a:ext uri="{FF2B5EF4-FFF2-40B4-BE49-F238E27FC236}">
                <a16:creationId xmlns:a16="http://schemas.microsoft.com/office/drawing/2014/main" id="{D84D9467-39EB-0945-98E7-97944E16F5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7ABE9EE5-6B70-FB4F-8CE4-227612E0E2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aphicFrame>
        <p:nvGraphicFramePr>
          <p:cNvPr id="7" name="Table 6">
            <a:extLst>
              <a:ext uri="{FF2B5EF4-FFF2-40B4-BE49-F238E27FC236}">
                <a16:creationId xmlns:a16="http://schemas.microsoft.com/office/drawing/2014/main" id="{2811B280-C401-344A-BB34-C91D562D7CF3}"/>
              </a:ext>
            </a:extLst>
          </p:cNvPr>
          <p:cNvGraphicFramePr>
            <a:graphicFrameLocks noGrp="1"/>
          </p:cNvGraphicFramePr>
          <p:nvPr>
            <p:extLst/>
          </p:nvPr>
        </p:nvGraphicFramePr>
        <p:xfrm>
          <a:off x="4081378" y="3547696"/>
          <a:ext cx="4543806" cy="2042160"/>
        </p:xfrm>
        <a:graphic>
          <a:graphicData uri="http://schemas.openxmlformats.org/drawingml/2006/table">
            <a:tbl>
              <a:tblPr firstRow="1" bandRow="1">
                <a:tableStyleId>{5C22544A-7EE6-4342-B048-85BDC9FD1C3A}</a:tableStyleId>
              </a:tblPr>
              <a:tblGrid>
                <a:gridCol w="795753">
                  <a:extLst>
                    <a:ext uri="{9D8B030D-6E8A-4147-A177-3AD203B41FA5}">
                      <a16:colId xmlns:a16="http://schemas.microsoft.com/office/drawing/2014/main" val="3058169208"/>
                    </a:ext>
                  </a:extLst>
                </a:gridCol>
                <a:gridCol w="722803">
                  <a:extLst>
                    <a:ext uri="{9D8B030D-6E8A-4147-A177-3AD203B41FA5}">
                      <a16:colId xmlns:a16="http://schemas.microsoft.com/office/drawing/2014/main" val="2333756347"/>
                    </a:ext>
                  </a:extLst>
                </a:gridCol>
                <a:gridCol w="1253218">
                  <a:extLst>
                    <a:ext uri="{9D8B030D-6E8A-4147-A177-3AD203B41FA5}">
                      <a16:colId xmlns:a16="http://schemas.microsoft.com/office/drawing/2014/main" val="297482095"/>
                    </a:ext>
                  </a:extLst>
                </a:gridCol>
                <a:gridCol w="1772032">
                  <a:extLst>
                    <a:ext uri="{9D8B030D-6E8A-4147-A177-3AD203B41FA5}">
                      <a16:colId xmlns:a16="http://schemas.microsoft.com/office/drawing/2014/main" val="1002201265"/>
                    </a:ext>
                  </a:extLst>
                </a:gridCol>
              </a:tblGrid>
              <a:tr h="446427">
                <a:tc>
                  <a:txBody>
                    <a:bodyPr/>
                    <a:lstStyle/>
                    <a:p>
                      <a:r>
                        <a:rPr lang="en-GB" sz="1400">
                          <a:latin typeface="Arial" panose="020B0604020202020204" pitchFamily="34" charset="0"/>
                          <a:cs typeface="Arial" panose="020B0604020202020204" pitchFamily="34" charset="0"/>
                        </a:rPr>
                        <a:t>Cluster</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Age</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Avg. cart price</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Avg. purchase/month</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1971959"/>
                  </a:ext>
                </a:extLst>
              </a:tr>
              <a:tr h="264992">
                <a:tc>
                  <a:txBody>
                    <a:bodyPr/>
                    <a:lstStyle/>
                    <a:p>
                      <a:r>
                        <a:rPr lang="en-GB" sz="1400">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75.3</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€ 19.-</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5.6</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63472"/>
                  </a:ext>
                </a:extLst>
              </a:tr>
              <a:tr h="264992">
                <a:tc>
                  <a:txBody>
                    <a:bodyPr/>
                    <a:lstStyle/>
                    <a:p>
                      <a:r>
                        <a:rPr lang="en-GB" sz="1400">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42.1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€ 78.-</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7.8</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7291561"/>
                  </a:ext>
                </a:extLst>
              </a:tr>
              <a:tr h="264992">
                <a:tc>
                  <a:txBody>
                    <a:bodyPr/>
                    <a:lstStyle/>
                    <a:p>
                      <a:r>
                        <a:rPr lang="en-GB" sz="1400">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38.1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€ 112.-</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9.3</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2073427"/>
                  </a:ext>
                </a:extLst>
              </a:tr>
              <a:tr h="264992">
                <a:tc>
                  <a:txBody>
                    <a:bodyPr/>
                    <a:lstStyle/>
                    <a:p>
                      <a:r>
                        <a:rPr lang="en-GB" sz="1400">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30.6</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€ 16.-</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4.8</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81344326"/>
                  </a:ext>
                </a:extLst>
              </a:tr>
              <a:tr h="264992">
                <a:tc>
                  <a:txBody>
                    <a:bodyPr/>
                    <a:lstStyle/>
                    <a:p>
                      <a:r>
                        <a:rPr lang="en-GB" sz="1400">
                          <a:latin typeface="Arial" panose="020B0604020202020204" pitchFamily="34" charset="0"/>
                          <a:cs typeface="Arial" panose="020B0604020202020204" pitchFamily="34" charset="0"/>
                        </a:rPr>
                        <a:t>5</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44.7</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€ 45.-</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3.7</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6669582"/>
                  </a:ext>
                </a:extLst>
              </a:tr>
            </a:tbl>
          </a:graphicData>
        </a:graphic>
      </p:graphicFrame>
      <p:grpSp>
        <p:nvGrpSpPr>
          <p:cNvPr id="13" name="Group 12">
            <a:extLst>
              <a:ext uri="{FF2B5EF4-FFF2-40B4-BE49-F238E27FC236}">
                <a16:creationId xmlns:a16="http://schemas.microsoft.com/office/drawing/2014/main" id="{01C13826-BFF1-EC44-9C7E-939273F700DC}"/>
              </a:ext>
            </a:extLst>
          </p:cNvPr>
          <p:cNvGrpSpPr/>
          <p:nvPr/>
        </p:nvGrpSpPr>
        <p:grpSpPr>
          <a:xfrm>
            <a:off x="358776" y="900112"/>
            <a:ext cx="8764780" cy="4967287"/>
            <a:chOff x="358776" y="900112"/>
            <a:chExt cx="8764780" cy="4967287"/>
          </a:xfrm>
        </p:grpSpPr>
        <p:sp>
          <p:nvSpPr>
            <p:cNvPr id="5" name="Textplatzhalter 4">
              <a:extLst>
                <a:ext uri="{FF2B5EF4-FFF2-40B4-BE49-F238E27FC236}">
                  <a16:creationId xmlns:a16="http://schemas.microsoft.com/office/drawing/2014/main" id="{C1C3B131-4943-A145-A864-547AB6FF0B9A}"/>
                </a:ext>
              </a:extLst>
            </p:cNvPr>
            <p:cNvSpPr txBox="1">
              <a:spLocks/>
            </p:cNvSpPr>
            <p:nvPr/>
          </p:nvSpPr>
          <p:spPr>
            <a:xfrm>
              <a:off x="358776" y="900112"/>
              <a:ext cx="3659360" cy="4967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Sound Approach – Check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Check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customer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names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employment</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if</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match</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expectations</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Check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and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add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constraints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numeric</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attributes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(e.g. Age must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between 18-100)</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Look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for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misleading</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information</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(e.g. a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missing</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birthdate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was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automatically</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set</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by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default</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set</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to 1970,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these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cases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must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handled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Use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meaningful</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measures</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Use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average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basket</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price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estimator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for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value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of</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customer</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Use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average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number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of</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purchases per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month</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further</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estimator</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Apply</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clustering</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algorithm</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Apply</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normalization</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of</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measures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to</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average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magnitudes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and</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compare</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across</a:t>
              </a:r>
              <a:r>
                <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different </a:t>
              </a:r>
              <a:r>
                <a:rPr kumimoji="0" lang="de-DE"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features</a:t>
              </a:r>
              <a:endParaRPr kumimoji="0" lang="de-DE"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DD15D23-E3AC-1D4D-A292-AAE17B828110}"/>
                </a:ext>
              </a:extLst>
            </p:cNvPr>
            <p:cNvPicPr>
              <a:picLocks noChangeAspect="1"/>
            </p:cNvPicPr>
            <p:nvPr/>
          </p:nvPicPr>
          <p:blipFill>
            <a:blip r:embed="rId2"/>
            <a:stretch>
              <a:fillRect/>
            </a:stretch>
          </p:blipFill>
          <p:spPr>
            <a:xfrm>
              <a:off x="3880225" y="1070747"/>
              <a:ext cx="5243331" cy="2332156"/>
            </a:xfrm>
            <a:prstGeom prst="rect">
              <a:avLst/>
            </a:prstGeom>
          </p:spPr>
        </p:pic>
        <p:cxnSp>
          <p:nvCxnSpPr>
            <p:cNvPr id="12" name="Straight Arrow Connector 11">
              <a:extLst>
                <a:ext uri="{FF2B5EF4-FFF2-40B4-BE49-F238E27FC236}">
                  <a16:creationId xmlns:a16="http://schemas.microsoft.com/office/drawing/2014/main" id="{BC77431A-E9D4-3D46-9A00-B71FF1E81F6B}"/>
                </a:ext>
              </a:extLst>
            </p:cNvPr>
            <p:cNvCxnSpPr/>
            <p:nvPr/>
          </p:nvCxnSpPr>
          <p:spPr>
            <a:xfrm flipV="1">
              <a:off x="3657600" y="1905000"/>
              <a:ext cx="18288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617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2CE2-A722-874A-B1E7-9F0D0E5E28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4ECDF-69F2-9A41-AFCC-1FFFD7BF9859}" type="datetime4">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F7893A1E-0A57-3741-89AE-E4EA129C5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Content Placeholder 3">
            <a:extLst>
              <a:ext uri="{FF2B5EF4-FFF2-40B4-BE49-F238E27FC236}">
                <a16:creationId xmlns:a16="http://schemas.microsoft.com/office/drawing/2014/main" id="{590B64B3-6E2C-E747-A096-90C7B324C988}"/>
              </a:ext>
            </a:extLst>
          </p:cNvPr>
          <p:cNvSpPr>
            <a:spLocks noGrp="1"/>
          </p:cNvSpPr>
          <p:nvPr>
            <p:ph idx="1"/>
          </p:nvPr>
        </p:nvSpPr>
        <p:spPr>
          <a:xfrm>
            <a:off x="605790" y="1143000"/>
            <a:ext cx="7909560" cy="5029200"/>
          </a:xfrm>
        </p:spPr>
        <p:txBody>
          <a:bodyPr>
            <a:normAutofit fontScale="70000" lnSpcReduction="20000"/>
          </a:bodyPr>
          <a:lstStyle/>
          <a:p>
            <a:r>
              <a:rPr lang="en-US" dirty="0"/>
              <a:t>Background</a:t>
            </a:r>
          </a:p>
          <a:p>
            <a:r>
              <a:rPr lang="en-US" dirty="0">
                <a:solidFill>
                  <a:schemeClr val="bg1"/>
                </a:solidFill>
              </a:rPr>
              <a:t>Data Analytics Project Lifecycle</a:t>
            </a:r>
          </a:p>
          <a:p>
            <a:pPr lvl="1"/>
            <a:r>
              <a:rPr lang="en-US" dirty="0">
                <a:solidFill>
                  <a:schemeClr val="bg1"/>
                </a:solidFill>
              </a:rPr>
              <a:t>Example of Data Analytics Project</a:t>
            </a:r>
          </a:p>
          <a:p>
            <a:pPr lvl="1"/>
            <a:r>
              <a:rPr lang="en-US" dirty="0">
                <a:solidFill>
                  <a:schemeClr val="bg1"/>
                </a:solidFill>
              </a:rPr>
              <a:t>Project Understanding Phase</a:t>
            </a:r>
          </a:p>
          <a:p>
            <a:pPr lvl="1"/>
            <a:r>
              <a:rPr lang="en-US" dirty="0">
                <a:solidFill>
                  <a:schemeClr val="bg1"/>
                </a:solidFill>
              </a:rPr>
              <a:t>Data Understanding Phase</a:t>
            </a:r>
          </a:p>
          <a:p>
            <a:r>
              <a:rPr lang="en-US" dirty="0">
                <a:solidFill>
                  <a:schemeClr val="bg1"/>
                </a:solidFill>
              </a:rPr>
              <a:t>Data Format</a:t>
            </a:r>
          </a:p>
          <a:p>
            <a:r>
              <a:rPr lang="en-US" dirty="0">
                <a:solidFill>
                  <a:schemeClr val="bg1"/>
                </a:solidFill>
              </a:rPr>
              <a:t>Data Types</a:t>
            </a:r>
          </a:p>
          <a:p>
            <a:r>
              <a:rPr lang="en-US" dirty="0">
                <a:solidFill>
                  <a:schemeClr val="bg1"/>
                </a:solidFill>
              </a:rPr>
              <a:t>Assignment 1: In-class Essay</a:t>
            </a:r>
          </a:p>
          <a:p>
            <a:r>
              <a:rPr lang="en-US" dirty="0">
                <a:solidFill>
                  <a:schemeClr val="bg1"/>
                </a:solidFill>
              </a:rPr>
              <a:t>Assignment 2: In-class Quiz</a:t>
            </a:r>
          </a:p>
          <a:p>
            <a:r>
              <a:rPr lang="en-US" dirty="0">
                <a:solidFill>
                  <a:schemeClr val="bg1"/>
                </a:solidFill>
              </a:rPr>
              <a:t>Lab: Workflow in KNIME (Data Import Export)</a:t>
            </a:r>
          </a:p>
          <a:p>
            <a:r>
              <a:rPr lang="en-US" dirty="0">
                <a:solidFill>
                  <a:schemeClr val="bg1"/>
                </a:solidFill>
              </a:rPr>
              <a:t>Lab: Excel and CSV tables</a:t>
            </a:r>
          </a:p>
          <a:p>
            <a:r>
              <a:rPr lang="en-US" dirty="0">
                <a:solidFill>
                  <a:schemeClr val="bg1"/>
                </a:solidFill>
              </a:rPr>
              <a:t>APPENDIX: Introduction to KNIME</a:t>
            </a:r>
          </a:p>
        </p:txBody>
      </p:sp>
    </p:spTree>
    <p:extLst>
      <p:ext uri="{BB962C8B-B14F-4D97-AF65-F5344CB8AC3E}">
        <p14:creationId xmlns:p14="http://schemas.microsoft.com/office/powerpoint/2010/main" val="40851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70BF5B-F320-7C4A-9A3E-DCFFFC70B1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A78DF1A8-D65B-574A-BCB5-9D868B607E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Title 1">
            <a:extLst>
              <a:ext uri="{FF2B5EF4-FFF2-40B4-BE49-F238E27FC236}">
                <a16:creationId xmlns:a16="http://schemas.microsoft.com/office/drawing/2014/main" id="{2D6C0D53-79B8-DA42-B67E-AB579D7FBCB5}"/>
              </a:ext>
            </a:extLst>
          </p:cNvPr>
          <p:cNvSpPr>
            <a:spLocks noGrp="1"/>
          </p:cNvSpPr>
          <p:nvPr>
            <p:ph type="title"/>
          </p:nvPr>
        </p:nvSpPr>
        <p:spPr>
          <a:xfrm>
            <a:off x="809625" y="136525"/>
            <a:ext cx="6734175" cy="685800"/>
          </a:xfrm>
        </p:spPr>
        <p:txBody>
          <a:bodyPr>
            <a:normAutofit fontScale="90000"/>
          </a:bodyPr>
          <a:lstStyle/>
          <a:p>
            <a:r>
              <a:rPr lang="en-US" dirty="0"/>
              <a:t>Example 1: Data Understanding and Pattern Finding</a:t>
            </a:r>
            <a:endParaRPr lang="en-US" noProof="0" dirty="0"/>
          </a:p>
        </p:txBody>
      </p:sp>
      <p:graphicFrame>
        <p:nvGraphicFramePr>
          <p:cNvPr id="8" name="Table 7">
            <a:extLst>
              <a:ext uri="{FF2B5EF4-FFF2-40B4-BE49-F238E27FC236}">
                <a16:creationId xmlns:a16="http://schemas.microsoft.com/office/drawing/2014/main" id="{06915EC8-37C5-4649-AF80-EA4AAA93FF09}"/>
              </a:ext>
            </a:extLst>
          </p:cNvPr>
          <p:cNvGraphicFramePr>
            <a:graphicFrameLocks noGrp="1"/>
          </p:cNvGraphicFramePr>
          <p:nvPr>
            <p:extLst/>
          </p:nvPr>
        </p:nvGraphicFramePr>
        <p:xfrm>
          <a:off x="457200" y="1180743"/>
          <a:ext cx="4543806" cy="2042160"/>
        </p:xfrm>
        <a:graphic>
          <a:graphicData uri="http://schemas.openxmlformats.org/drawingml/2006/table">
            <a:tbl>
              <a:tblPr firstRow="1" bandRow="1">
                <a:tableStyleId>{5C22544A-7EE6-4342-B048-85BDC9FD1C3A}</a:tableStyleId>
              </a:tblPr>
              <a:tblGrid>
                <a:gridCol w="795753">
                  <a:extLst>
                    <a:ext uri="{9D8B030D-6E8A-4147-A177-3AD203B41FA5}">
                      <a16:colId xmlns:a16="http://schemas.microsoft.com/office/drawing/2014/main" val="3058169208"/>
                    </a:ext>
                  </a:extLst>
                </a:gridCol>
                <a:gridCol w="722803">
                  <a:extLst>
                    <a:ext uri="{9D8B030D-6E8A-4147-A177-3AD203B41FA5}">
                      <a16:colId xmlns:a16="http://schemas.microsoft.com/office/drawing/2014/main" val="2333756347"/>
                    </a:ext>
                  </a:extLst>
                </a:gridCol>
                <a:gridCol w="1253218">
                  <a:extLst>
                    <a:ext uri="{9D8B030D-6E8A-4147-A177-3AD203B41FA5}">
                      <a16:colId xmlns:a16="http://schemas.microsoft.com/office/drawing/2014/main" val="297482095"/>
                    </a:ext>
                  </a:extLst>
                </a:gridCol>
                <a:gridCol w="1772032">
                  <a:extLst>
                    <a:ext uri="{9D8B030D-6E8A-4147-A177-3AD203B41FA5}">
                      <a16:colId xmlns:a16="http://schemas.microsoft.com/office/drawing/2014/main" val="1002201265"/>
                    </a:ext>
                  </a:extLst>
                </a:gridCol>
              </a:tblGrid>
              <a:tr h="446427">
                <a:tc>
                  <a:txBody>
                    <a:bodyPr/>
                    <a:lstStyle/>
                    <a:p>
                      <a:r>
                        <a:rPr lang="en-GB" sz="1400">
                          <a:latin typeface="Arial" panose="020B0604020202020204" pitchFamily="34" charset="0"/>
                          <a:cs typeface="Arial" panose="020B0604020202020204" pitchFamily="34" charset="0"/>
                        </a:rPr>
                        <a:t>Cluster</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Age</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Avg. cart price</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Avg. purchase/month</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1971959"/>
                  </a:ext>
                </a:extLst>
              </a:tr>
              <a:tr h="264992">
                <a:tc>
                  <a:txBody>
                    <a:bodyPr/>
                    <a:lstStyle/>
                    <a:p>
                      <a:r>
                        <a:rPr lang="en-GB" sz="1400">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75.3</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$ 19.-</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5.6</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63472"/>
                  </a:ext>
                </a:extLst>
              </a:tr>
              <a:tr h="264992">
                <a:tc>
                  <a:txBody>
                    <a:bodyPr/>
                    <a:lstStyle/>
                    <a:p>
                      <a:r>
                        <a:rPr lang="en-GB" sz="1400">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42.1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$ 78.-</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7.8</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27291561"/>
                  </a:ext>
                </a:extLst>
              </a:tr>
              <a:tr h="264992">
                <a:tc>
                  <a:txBody>
                    <a:bodyPr/>
                    <a:lstStyle/>
                    <a:p>
                      <a:r>
                        <a:rPr lang="en-GB" sz="1400">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38.1</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$ 112.-</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9.3</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02073427"/>
                  </a:ext>
                </a:extLst>
              </a:tr>
              <a:tr h="264992">
                <a:tc>
                  <a:txBody>
                    <a:bodyPr/>
                    <a:lstStyle/>
                    <a:p>
                      <a:r>
                        <a:rPr lang="en-GB" sz="1400">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30.6</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$ 16.-</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4.8</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81344326"/>
                  </a:ext>
                </a:extLst>
              </a:tr>
              <a:tr h="264992">
                <a:tc>
                  <a:txBody>
                    <a:bodyPr/>
                    <a:lstStyle/>
                    <a:p>
                      <a:r>
                        <a:rPr lang="en-GB" sz="1400">
                          <a:latin typeface="Arial" panose="020B0604020202020204" pitchFamily="34" charset="0"/>
                          <a:cs typeface="Arial" panose="020B0604020202020204" pitchFamily="34" charset="0"/>
                        </a:rPr>
                        <a:t>5</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44.7</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$ 45.-</a:t>
                      </a:r>
                      <a:endParaRPr lang="en-US" sz="1400">
                        <a:latin typeface="Arial" panose="020B0604020202020204" pitchFamily="34" charset="0"/>
                        <a:cs typeface="Arial" panose="020B0604020202020204" pitchFamily="34" charset="0"/>
                      </a:endParaRPr>
                    </a:p>
                  </a:txBody>
                  <a:tcPr/>
                </a:tc>
                <a:tc>
                  <a:txBody>
                    <a:bodyPr/>
                    <a:lstStyle/>
                    <a:p>
                      <a:r>
                        <a:rPr lang="en-GB" sz="1400">
                          <a:latin typeface="Arial" panose="020B0604020202020204" pitchFamily="34" charset="0"/>
                          <a:cs typeface="Arial" panose="020B0604020202020204" pitchFamily="34" charset="0"/>
                        </a:rPr>
                        <a:t>3.7</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56669582"/>
                  </a:ext>
                </a:extLst>
              </a:tr>
            </a:tbl>
          </a:graphicData>
        </a:graphic>
      </p:graphicFrame>
      <p:sp>
        <p:nvSpPr>
          <p:cNvPr id="9" name="Rectangle 8">
            <a:extLst>
              <a:ext uri="{FF2B5EF4-FFF2-40B4-BE49-F238E27FC236}">
                <a16:creationId xmlns:a16="http://schemas.microsoft.com/office/drawing/2014/main" id="{926C923F-BA4C-574B-ADE7-EF8D041363CC}"/>
              </a:ext>
            </a:extLst>
          </p:cNvPr>
          <p:cNvSpPr/>
          <p:nvPr/>
        </p:nvSpPr>
        <p:spPr>
          <a:xfrm>
            <a:off x="5181600" y="1180743"/>
            <a:ext cx="3838194" cy="31085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Interpretation: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Cluster (#1) of older customers have a relatively small average basket price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Cluster (#4) of younger shoppers also purchasing smaller baskets.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middle-aged group varies wildly in price, however.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Assumption about family status: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People with families will likely buy more products and hence combine more products into more expensive baskets, which seems to explain the difference between clusters #2/#3 and cluster #5. </a:t>
            </a:r>
          </a:p>
        </p:txBody>
      </p:sp>
      <p:sp>
        <p:nvSpPr>
          <p:cNvPr id="10" name="Rectangle 9">
            <a:extLst>
              <a:ext uri="{FF2B5EF4-FFF2-40B4-BE49-F238E27FC236}">
                <a16:creationId xmlns:a16="http://schemas.microsoft.com/office/drawing/2014/main" id="{1E045234-AB3E-4B4F-870D-D466437EFEA9}"/>
              </a:ext>
            </a:extLst>
          </p:cNvPr>
          <p:cNvSpPr/>
          <p:nvPr/>
        </p:nvSpPr>
        <p:spPr>
          <a:xfrm>
            <a:off x="152400" y="4495800"/>
            <a:ext cx="5486400" cy="1077218"/>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Further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Consider</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product</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categories</a:t>
            </a:r>
            <a:endPar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Rules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match</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with</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well-</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known</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facts</a:t>
            </a:r>
            <a:endPar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Monitor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combinations</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on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regular</a:t>
            </a: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DE" sz="16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basis</a:t>
            </a:r>
            <a:endPar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96A261-CA82-A940-AED3-5CA8E8F855E7}"/>
                  </a:ext>
                </a:extLst>
              </p:cNvPr>
              <p:cNvSpPr txBox="1"/>
              <p:nvPr/>
            </p:nvSpPr>
            <p:spPr>
              <a:xfrm>
                <a:off x="4876800" y="5100280"/>
                <a:ext cx="3635796" cy="851297"/>
              </a:xfrm>
              <a:prstGeom prst="roundRect">
                <a:avLst/>
              </a:prstGeom>
            </p:spPr>
            <p:style>
              <a:lnRef idx="2">
                <a:schemeClr val="accent3"/>
              </a:lnRef>
              <a:fillRef idx="1">
                <a:schemeClr val="lt1"/>
              </a:fillRef>
              <a:effectRef idx="0">
                <a:schemeClr val="accent3"/>
              </a:effectRef>
              <a:fontRef idx="minor">
                <a:schemeClr val="dk1"/>
              </a:fontRef>
            </p:style>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rPr>
                  <a:t>Association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rPr>
                  <a:t>tomatoes </a:t>
                </a:r>
                <a14:m>
                  <m:oMath xmlns:m="http://schemas.openxmlformats.org/officeDocument/2006/math">
                    <m:r>
                      <a:rPr kumimoji="0" lang="en-DE" sz="1000" b="1" i="1" u="none" strike="noStrike" kern="1200" cap="none" spc="0" normalizeH="0" baseline="0" noProof="0" smtClean="0">
                        <a:ln>
                          <a:noFill/>
                        </a:ln>
                        <a:solidFill>
                          <a:prstClr val="black">
                            <a:lumMod val="75000"/>
                          </a:prstClr>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rPr>
                  <a:t> capers, pasta [support=0.007, confidence=32%]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Cambria Math" panose="02040503050406030204" pitchFamily="18" charset="0"/>
                    <a:cs typeface="Arial" panose="020B0604020202020204" pitchFamily="34" charset="0"/>
                  </a:rPr>
                  <a:t>tomatoes</a:t>
                </a:r>
                <a:r>
                  <a:rPr kumimoji="0" lang="en-GB" sz="1000" b="1" i="0" u="none" strike="noStrike" kern="1200" cap="none" spc="0" normalizeH="0" baseline="0" noProof="0" dirty="0">
                    <a:ln>
                      <a:noFill/>
                    </a:ln>
                    <a:solidFill>
                      <a:prstClr val="black">
                        <a:lumMod val="75000"/>
                      </a:prstClr>
                    </a:solidFill>
                    <a:effectLst/>
                    <a:uLnTx/>
                    <a:uFillTx/>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kumimoji="0" lang="en-DE" sz="1000" b="1" i="1" u="none" strike="noStrike" kern="1200" cap="none" spc="0" normalizeH="0" baseline="0" noProof="0">
                        <a:ln>
                          <a:noFill/>
                        </a:ln>
                        <a:solidFill>
                          <a:prstClr val="black">
                            <a:lumMod val="75000"/>
                          </a:prstClr>
                        </a:solidFill>
                        <a:effectLst/>
                        <a:uLnTx/>
                        <a:uFillTx/>
                        <a:latin typeface="Cambria Math" panose="02040503050406030204" pitchFamily="18" charset="0"/>
                        <a:ea typeface="Cambria Math" panose="02040503050406030204" pitchFamily="18" charset="0"/>
                        <a:cs typeface="Arial" panose="020B0604020202020204" pitchFamily="34" charset="0"/>
                      </a:rPr>
                      <m:t>←</m:t>
                    </m:r>
                  </m:oMath>
                </a14:m>
                <a:r>
                  <a:rPr kumimoji="0" lang="en-US" sz="1000" b="0" i="0" u="none" strike="noStrike" kern="1200" cap="none" spc="0" normalizeH="0" baseline="0" noProof="0" dirty="0">
                    <a:ln>
                      <a:noFill/>
                    </a:ln>
                    <a:solidFill>
                      <a:prstClr val="black">
                        <a:lumMod val="75000"/>
                      </a:prstClr>
                    </a:solidFill>
                    <a:effectLst/>
                    <a:uLnTx/>
                    <a:uFillTx/>
                    <a:latin typeface="Arial" panose="020B0604020202020204" pitchFamily="34" charset="0"/>
                    <a:ea typeface="Arial" panose="02000000000000000000" pitchFamily="2" charset="0"/>
                    <a:cs typeface="Arial" panose="020B0604020202020204" pitchFamily="34" charset="0"/>
                  </a:rPr>
                  <a:t> apples [support=0.013, confidence=22%]</a:t>
                </a:r>
              </a:p>
            </p:txBody>
          </p:sp>
        </mc:Choice>
        <mc:Fallback xmlns="">
          <p:sp>
            <p:nvSpPr>
              <p:cNvPr id="11" name="TextBox 10">
                <a:extLst>
                  <a:ext uri="{FF2B5EF4-FFF2-40B4-BE49-F238E27FC236}">
                    <a16:creationId xmlns:a16="http://schemas.microsoft.com/office/drawing/2014/main" id="{1796A261-CA82-A940-AED3-5CA8E8F855E7}"/>
                  </a:ext>
                </a:extLst>
              </p:cNvPr>
              <p:cNvSpPr txBox="1">
                <a:spLocks noRot="1" noChangeAspect="1" noMove="1" noResize="1" noEditPoints="1" noAdjustHandles="1" noChangeArrowheads="1" noChangeShapeType="1" noTextEdit="1"/>
              </p:cNvSpPr>
              <p:nvPr/>
            </p:nvSpPr>
            <p:spPr>
              <a:xfrm>
                <a:off x="4876800" y="5100280"/>
                <a:ext cx="3635796" cy="851297"/>
              </a:xfrm>
              <a:prstGeom prst="roundRect">
                <a:avLst/>
              </a:prstGeom>
              <a:blipFill>
                <a:blip r:embed="rId2"/>
                <a:stretch>
                  <a:fillRect l="-694" b="-294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03AB98EE-F6D7-554F-9E5B-07A0D6369B74}"/>
              </a:ext>
            </a:extLst>
          </p:cNvPr>
          <p:cNvCxnSpPr/>
          <p:nvPr/>
        </p:nvCxnSpPr>
        <p:spPr>
          <a:xfrm>
            <a:off x="457200" y="4289286"/>
            <a:ext cx="838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099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4D9467-39EB-0945-98E7-97944E16F5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7ABE9EE5-6B70-FB4F-8CE4-227612E0E2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Rectangle 4">
            <a:extLst>
              <a:ext uri="{FF2B5EF4-FFF2-40B4-BE49-F238E27FC236}">
                <a16:creationId xmlns:a16="http://schemas.microsoft.com/office/drawing/2014/main" id="{34EC651A-6419-4D47-8484-CEC3FA4B2609}"/>
              </a:ext>
            </a:extLst>
          </p:cNvPr>
          <p:cNvSpPr/>
          <p:nvPr/>
        </p:nvSpPr>
        <p:spPr>
          <a:xfrm>
            <a:off x="609600" y="1447800"/>
            <a:ext cx="8029575" cy="32413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pitchFamily="2" charset="0"/>
                <a:ea typeface="+mn-ea"/>
                <a:cs typeface="+mn-cs"/>
              </a:rPr>
              <a:t>After the analysis, the data analyst, marketing and campaign specialists meet to develop strategies to foster the customer groups which bring in the largest chunk of revenue and develop the ones which seem to be underrepresented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pitchFamily="2" charset="0"/>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en-US" sz="1800" b="0" i="0" u="none" strike="noStrike" kern="1200" cap="none" spc="0" normalizeH="0" baseline="0" noProof="0">
                <a:ln>
                  <a:noFill/>
                </a:ln>
                <a:solidFill>
                  <a:prstClr val="black"/>
                </a:solidFill>
                <a:effectLst/>
                <a:uLnTx/>
                <a:uFillTx/>
                <a:latin typeface="Times" pitchFamily="2" charset="0"/>
                <a:ea typeface="+mn-ea"/>
                <a:cs typeface="+mn-cs"/>
              </a:rPr>
              <a:t>Discount program targeting the basket size of customers. For example:</a:t>
            </a: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en-US" sz="1800" b="0" i="0" u="none" strike="noStrike" kern="1200" cap="none" spc="0" normalizeH="0" baseline="0" noProof="0">
                <a:ln>
                  <a:noFill/>
                </a:ln>
                <a:solidFill>
                  <a:prstClr val="black"/>
                </a:solidFill>
                <a:effectLst/>
                <a:uLnTx/>
                <a:uFillTx/>
                <a:latin typeface="Times" pitchFamily="2" charset="0"/>
                <a:ea typeface="+mn-ea"/>
                <a:cs typeface="+mn-cs"/>
              </a:rPr>
              <a:t>discount of 1$ on food purchase targeting cluster #1 </a:t>
            </a:r>
          </a:p>
          <a:p>
            <a:pPr marL="742950" marR="0" lvl="1"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en-US" sz="1800" b="0" i="0" u="none" strike="noStrike" kern="1200" cap="none" spc="0" normalizeH="0" baseline="0" noProof="0">
                <a:ln>
                  <a:noFill/>
                </a:ln>
                <a:solidFill>
                  <a:prstClr val="black"/>
                </a:solidFill>
                <a:effectLst/>
                <a:uLnTx/>
                <a:uFillTx/>
                <a:latin typeface="Times" pitchFamily="2" charset="0"/>
                <a:ea typeface="+mn-ea"/>
                <a:cs typeface="+mn-cs"/>
              </a:rPr>
              <a:t>discount of 10$ on electronics purchase targeting cluster #3</a:t>
            </a:r>
          </a:p>
          <a:p>
            <a:pPr marL="285750" marR="0" lvl="0" indent="-285750" algn="l" defTabSz="914400" rtl="0" eaLnBrk="1" fontAlgn="auto" latinLnBrk="0" hangingPunct="1">
              <a:lnSpc>
                <a:spcPct val="150000"/>
              </a:lnSpc>
              <a:spcBef>
                <a:spcPts val="0"/>
              </a:spcBef>
              <a:spcAft>
                <a:spcPts val="0"/>
              </a:spcAft>
              <a:buClrTx/>
              <a:buSzTx/>
              <a:buFont typeface="Wingdings" pitchFamily="2" charset="2"/>
              <a:buChar char="Ø"/>
              <a:tabLst/>
              <a:defRPr/>
            </a:pPr>
            <a:r>
              <a:rPr kumimoji="0" lang="en-US" sz="1800" b="0" i="0" u="none" strike="noStrike" kern="1200" cap="none" spc="0" normalizeH="0" baseline="0" noProof="0">
                <a:ln>
                  <a:noFill/>
                </a:ln>
                <a:solidFill>
                  <a:prstClr val="black"/>
                </a:solidFill>
                <a:effectLst/>
                <a:uLnTx/>
                <a:uFillTx/>
                <a:latin typeface="Times" pitchFamily="2" charset="0"/>
                <a:ea typeface="+mn-ea"/>
                <a:cs typeface="+mn-cs"/>
              </a:rPr>
              <a:t>Predict the need and recommend product to its existing customers. For example recommend capers and pasta for those who purchased tomato </a:t>
            </a: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 name="Title 1">
            <a:extLst>
              <a:ext uri="{FF2B5EF4-FFF2-40B4-BE49-F238E27FC236}">
                <a16:creationId xmlns:a16="http://schemas.microsoft.com/office/drawing/2014/main" id="{326CD044-3D84-7644-9ECE-5DE7DDBCA699}"/>
              </a:ext>
            </a:extLst>
          </p:cNvPr>
          <p:cNvSpPr>
            <a:spLocks noGrp="1"/>
          </p:cNvSpPr>
          <p:nvPr>
            <p:ph type="title"/>
          </p:nvPr>
        </p:nvSpPr>
        <p:spPr/>
        <p:txBody>
          <a:bodyPr>
            <a:normAutofit fontScale="90000"/>
          </a:bodyPr>
          <a:lstStyle/>
          <a:p>
            <a:r>
              <a:rPr lang="en-US" dirty="0"/>
              <a:t>Example 1: Targeted Marketing from Customer Segmentation</a:t>
            </a:r>
            <a:endParaRPr lang="en-US" noProof="0" dirty="0"/>
          </a:p>
        </p:txBody>
      </p:sp>
    </p:spTree>
    <p:extLst>
      <p:ext uri="{BB962C8B-B14F-4D97-AF65-F5344CB8AC3E}">
        <p14:creationId xmlns:p14="http://schemas.microsoft.com/office/powerpoint/2010/main" val="1956029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de-DE" altLang="zh-CN" dirty="0" err="1"/>
              <a:t>Example</a:t>
            </a:r>
            <a:r>
              <a:rPr lang="de-DE" altLang="zh-CN" dirty="0"/>
              <a:t> 2: </a:t>
            </a:r>
            <a:r>
              <a:rPr lang="de-DE" altLang="zh-CN" dirty="0" err="1"/>
              <a:t>Risk</a:t>
            </a:r>
            <a:r>
              <a:rPr lang="de-DE" altLang="zh-CN" dirty="0"/>
              <a:t> Assessment</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a:bodyPr>
          <a:lstStyle/>
          <a:p>
            <a:pPr marL="0" indent="0">
              <a:buNone/>
            </a:pPr>
            <a:r>
              <a:rPr lang="en-US" altLang="zh-CN" sz="2400"/>
              <a:t>Business question: Is this person going to repay the loan?</a:t>
            </a:r>
          </a:p>
          <a:p>
            <a:endParaRPr lang="en-US" sz="240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13">
            <a:extLst>
              <a:ext uri="{FF2B5EF4-FFF2-40B4-BE49-F238E27FC236}">
                <a16:creationId xmlns:a16="http://schemas.microsoft.com/office/drawing/2014/main" id="{00FB0973-82E8-4CE0-A92A-44A770452F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810" y="2542508"/>
            <a:ext cx="1920616" cy="2016394"/>
          </a:xfrm>
          <a:prstGeom prst="rect">
            <a:avLst/>
          </a:prstGeom>
        </p:spPr>
      </p:pic>
      <p:sp>
        <p:nvSpPr>
          <p:cNvPr id="7" name="TextBox 14">
            <a:extLst>
              <a:ext uri="{FF2B5EF4-FFF2-40B4-BE49-F238E27FC236}">
                <a16:creationId xmlns:a16="http://schemas.microsoft.com/office/drawing/2014/main" id="{90C27EDA-80E2-415F-AA43-818C7232F986}"/>
              </a:ext>
            </a:extLst>
          </p:cNvPr>
          <p:cNvSpPr txBox="1"/>
          <p:nvPr/>
        </p:nvSpPr>
        <p:spPr>
          <a:xfrm>
            <a:off x="4104318" y="4680622"/>
            <a:ext cx="9957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Model</a:t>
            </a:r>
          </a:p>
        </p:txBody>
      </p:sp>
      <p:sp>
        <p:nvSpPr>
          <p:cNvPr id="8" name="Right Arrow 8">
            <a:extLst>
              <a:ext uri="{FF2B5EF4-FFF2-40B4-BE49-F238E27FC236}">
                <a16:creationId xmlns:a16="http://schemas.microsoft.com/office/drawing/2014/main" id="{0A46A922-7A1B-43E5-BCCD-94961DC14342}"/>
              </a:ext>
            </a:extLst>
          </p:cNvPr>
          <p:cNvSpPr/>
          <p:nvPr/>
        </p:nvSpPr>
        <p:spPr>
          <a:xfrm>
            <a:off x="3188227" y="3249146"/>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Right Arrow 9">
            <a:extLst>
              <a:ext uri="{FF2B5EF4-FFF2-40B4-BE49-F238E27FC236}">
                <a16:creationId xmlns:a16="http://schemas.microsoft.com/office/drawing/2014/main" id="{C0291717-D451-442F-BF4D-5051420DFBF7}"/>
              </a:ext>
            </a:extLst>
          </p:cNvPr>
          <p:cNvSpPr/>
          <p:nvPr/>
        </p:nvSpPr>
        <p:spPr>
          <a:xfrm>
            <a:off x="5594008" y="3249146"/>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nvGrpSpPr>
          <p:cNvPr id="10" name="Group 15">
            <a:extLst>
              <a:ext uri="{FF2B5EF4-FFF2-40B4-BE49-F238E27FC236}">
                <a16:creationId xmlns:a16="http://schemas.microsoft.com/office/drawing/2014/main" id="{73651F9A-A050-4056-BB72-62C1C1D838CD}"/>
              </a:ext>
            </a:extLst>
          </p:cNvPr>
          <p:cNvGrpSpPr/>
          <p:nvPr/>
        </p:nvGrpSpPr>
        <p:grpSpPr>
          <a:xfrm>
            <a:off x="406650" y="2465796"/>
            <a:ext cx="1340516" cy="1765683"/>
            <a:chOff x="1199456" y="2132856"/>
            <a:chExt cx="1787354" cy="2354243"/>
          </a:xfrm>
        </p:grpSpPr>
        <p:sp>
          <p:nvSpPr>
            <p:cNvPr id="11" name="TextBox 16">
              <a:extLst>
                <a:ext uri="{FF2B5EF4-FFF2-40B4-BE49-F238E27FC236}">
                  <a16:creationId xmlns:a16="http://schemas.microsoft.com/office/drawing/2014/main" id="{86C74CD1-F44D-4246-B807-5C857E2781AB}"/>
                </a:ext>
              </a:extLst>
            </p:cNvPr>
            <p:cNvSpPr txBox="1"/>
            <p:nvPr/>
          </p:nvSpPr>
          <p:spPr>
            <a:xfrm>
              <a:off x="1199456" y="2132856"/>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等线" panose="020F0502020204030204"/>
                  <a:ea typeface="+mn-ea"/>
                  <a:cs typeface="+mn-cs"/>
                </a:rPr>
                <a:t>Oct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2" name="TextBox 17">
              <a:extLst>
                <a:ext uri="{FF2B5EF4-FFF2-40B4-BE49-F238E27FC236}">
                  <a16:creationId xmlns:a16="http://schemas.microsoft.com/office/drawing/2014/main" id="{29B06A65-925A-4E63-8FF9-E547BE9F46DF}"/>
                </a:ext>
              </a:extLst>
            </p:cNvPr>
            <p:cNvSpPr txBox="1"/>
            <p:nvPr/>
          </p:nvSpPr>
          <p:spPr>
            <a:xfrm>
              <a:off x="1683742" y="2332259"/>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等线" panose="020F0502020204030204"/>
                  <a:ea typeface="+mn-ea"/>
                  <a:cs typeface="+mn-cs"/>
                </a:rPr>
                <a:t>Nov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3" name="TextBox 18">
              <a:extLst>
                <a:ext uri="{FF2B5EF4-FFF2-40B4-BE49-F238E27FC236}">
                  <a16:creationId xmlns:a16="http://schemas.microsoft.com/office/drawing/2014/main" id="{654559FA-75C7-4D17-87F0-352125DE0E1B}"/>
                </a:ext>
              </a:extLst>
            </p:cNvPr>
            <p:cNvSpPr txBox="1"/>
            <p:nvPr/>
          </p:nvSpPr>
          <p:spPr>
            <a:xfrm>
              <a:off x="1238481" y="2915960"/>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等线" panose="020F0502020204030204"/>
                  <a:ea typeface="+mn-ea"/>
                  <a:cs typeface="+mn-cs"/>
                </a:rPr>
                <a:t>Jun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4" name="TextBox 21">
              <a:extLst>
                <a:ext uri="{FF2B5EF4-FFF2-40B4-BE49-F238E27FC236}">
                  <a16:creationId xmlns:a16="http://schemas.microsoft.com/office/drawing/2014/main" id="{7CF7C0C5-D6B5-49D3-AB27-F3ECB4BF5B62}"/>
                </a:ext>
              </a:extLst>
            </p:cNvPr>
            <p:cNvSpPr txBox="1"/>
            <p:nvPr/>
          </p:nvSpPr>
          <p:spPr>
            <a:xfrm>
              <a:off x="1818930" y="3198744"/>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等线" panose="020F0502020204030204"/>
                  <a:ea typeface="+mn-ea"/>
                  <a:cs typeface="+mn-cs"/>
                </a:rPr>
                <a:t>Apr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15" name="TextBox 27">
              <a:extLst>
                <a:ext uri="{FF2B5EF4-FFF2-40B4-BE49-F238E27FC236}">
                  <a16:creationId xmlns:a16="http://schemas.microsoft.com/office/drawing/2014/main" id="{421234CA-AB1F-487E-AF2D-C628CEF6D55B}"/>
                </a:ext>
              </a:extLst>
            </p:cNvPr>
            <p:cNvSpPr txBox="1"/>
            <p:nvPr/>
          </p:nvSpPr>
          <p:spPr>
            <a:xfrm>
              <a:off x="2194724" y="3594547"/>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black"/>
                  </a:solidFill>
                  <a:effectLst/>
                  <a:uLnTx/>
                  <a:uFillTx/>
                  <a:latin typeface="等线" panose="020F0502020204030204"/>
                  <a:ea typeface="+mn-ea"/>
                  <a:cs typeface="+mn-cs"/>
                </a:rPr>
                <a:t>Feb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black"/>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grpSp>
      <p:sp>
        <p:nvSpPr>
          <p:cNvPr id="16" name="TextBox 28">
            <a:extLst>
              <a:ext uri="{FF2B5EF4-FFF2-40B4-BE49-F238E27FC236}">
                <a16:creationId xmlns:a16="http://schemas.microsoft.com/office/drawing/2014/main" id="{B0E0DE9F-418D-49C4-B2A3-DE0C0A45BB18}"/>
              </a:ext>
            </a:extLst>
          </p:cNvPr>
          <p:cNvSpPr txBox="1"/>
          <p:nvPr/>
        </p:nvSpPr>
        <p:spPr>
          <a:xfrm>
            <a:off x="853739" y="1954231"/>
            <a:ext cx="168828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等线" panose="020F0502020204030204"/>
                <a:ea typeface="+mn-ea"/>
                <a:cs typeface="+mn-cs"/>
              </a:rPr>
              <a:t>Customer History</a:t>
            </a:r>
          </a:p>
        </p:txBody>
      </p:sp>
      <p:grpSp>
        <p:nvGrpSpPr>
          <p:cNvPr id="17" name="Group 29">
            <a:extLst>
              <a:ext uri="{FF2B5EF4-FFF2-40B4-BE49-F238E27FC236}">
                <a16:creationId xmlns:a16="http://schemas.microsoft.com/office/drawing/2014/main" id="{6F1F62CD-611E-4DBB-9F04-9427A478355D}"/>
              </a:ext>
            </a:extLst>
          </p:cNvPr>
          <p:cNvGrpSpPr/>
          <p:nvPr/>
        </p:nvGrpSpPr>
        <p:grpSpPr>
          <a:xfrm>
            <a:off x="823507" y="2831811"/>
            <a:ext cx="1340516" cy="1765683"/>
            <a:chOff x="1199456" y="2132856"/>
            <a:chExt cx="1787354" cy="2354243"/>
          </a:xfrm>
        </p:grpSpPr>
        <p:sp>
          <p:nvSpPr>
            <p:cNvPr id="18" name="TextBox 30">
              <a:extLst>
                <a:ext uri="{FF2B5EF4-FFF2-40B4-BE49-F238E27FC236}">
                  <a16:creationId xmlns:a16="http://schemas.microsoft.com/office/drawing/2014/main" id="{CFDD853E-624F-4D04-BF8D-88D2D007ADAF}"/>
                </a:ext>
              </a:extLst>
            </p:cNvPr>
            <p:cNvSpPr txBox="1"/>
            <p:nvPr/>
          </p:nvSpPr>
          <p:spPr>
            <a:xfrm>
              <a:off x="1199456" y="2132856"/>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4472C4"/>
                  </a:solidFill>
                  <a:effectLst/>
                  <a:uLnTx/>
                  <a:uFillTx/>
                  <a:latin typeface="等线" panose="020F0502020204030204"/>
                  <a:ea typeface="+mn-ea"/>
                  <a:cs typeface="+mn-cs"/>
                </a:rPr>
                <a:t>Oct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p:txBody>
        </p:sp>
        <p:sp>
          <p:nvSpPr>
            <p:cNvPr id="19" name="TextBox 31">
              <a:extLst>
                <a:ext uri="{FF2B5EF4-FFF2-40B4-BE49-F238E27FC236}">
                  <a16:creationId xmlns:a16="http://schemas.microsoft.com/office/drawing/2014/main" id="{C89CE3DB-B0E1-4857-8E94-B1F58A9EA5CB}"/>
                </a:ext>
              </a:extLst>
            </p:cNvPr>
            <p:cNvSpPr txBox="1"/>
            <p:nvPr/>
          </p:nvSpPr>
          <p:spPr>
            <a:xfrm>
              <a:off x="1683742" y="2332259"/>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4472C4"/>
                  </a:solidFill>
                  <a:effectLst/>
                  <a:uLnTx/>
                  <a:uFillTx/>
                  <a:latin typeface="等线" panose="020F0502020204030204"/>
                  <a:ea typeface="+mn-ea"/>
                  <a:cs typeface="+mn-cs"/>
                </a:rPr>
                <a:t>Nov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p:txBody>
        </p:sp>
        <p:sp>
          <p:nvSpPr>
            <p:cNvPr id="20" name="TextBox 32">
              <a:extLst>
                <a:ext uri="{FF2B5EF4-FFF2-40B4-BE49-F238E27FC236}">
                  <a16:creationId xmlns:a16="http://schemas.microsoft.com/office/drawing/2014/main" id="{094D28A5-BF08-41C6-8D7E-42672015FB33}"/>
                </a:ext>
              </a:extLst>
            </p:cNvPr>
            <p:cNvSpPr txBox="1"/>
            <p:nvPr/>
          </p:nvSpPr>
          <p:spPr>
            <a:xfrm>
              <a:off x="1238481" y="2915960"/>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4472C4"/>
                  </a:solidFill>
                  <a:effectLst/>
                  <a:uLnTx/>
                  <a:uFillTx/>
                  <a:latin typeface="等线" panose="020F0502020204030204"/>
                  <a:ea typeface="+mn-ea"/>
                  <a:cs typeface="+mn-cs"/>
                </a:rPr>
                <a:t>Jun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p:txBody>
        </p:sp>
        <p:sp>
          <p:nvSpPr>
            <p:cNvPr id="21" name="TextBox 33">
              <a:extLst>
                <a:ext uri="{FF2B5EF4-FFF2-40B4-BE49-F238E27FC236}">
                  <a16:creationId xmlns:a16="http://schemas.microsoft.com/office/drawing/2014/main" id="{AF4E1E65-43D5-43DE-AAFE-F3A05D199457}"/>
                </a:ext>
              </a:extLst>
            </p:cNvPr>
            <p:cNvSpPr txBox="1"/>
            <p:nvPr/>
          </p:nvSpPr>
          <p:spPr>
            <a:xfrm>
              <a:off x="1818930" y="3198744"/>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4472C4"/>
                  </a:solidFill>
                  <a:effectLst/>
                  <a:uLnTx/>
                  <a:uFillTx/>
                  <a:latin typeface="等线" panose="020F0502020204030204"/>
                  <a:ea typeface="+mn-ea"/>
                  <a:cs typeface="+mn-cs"/>
                </a:rPr>
                <a:t>Apr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p:txBody>
        </p:sp>
        <p:sp>
          <p:nvSpPr>
            <p:cNvPr id="22" name="TextBox 34">
              <a:extLst>
                <a:ext uri="{FF2B5EF4-FFF2-40B4-BE49-F238E27FC236}">
                  <a16:creationId xmlns:a16="http://schemas.microsoft.com/office/drawing/2014/main" id="{E8683136-7933-4ACC-B37A-FE4DD48933FF}"/>
                </a:ext>
              </a:extLst>
            </p:cNvPr>
            <p:cNvSpPr txBox="1"/>
            <p:nvPr/>
          </p:nvSpPr>
          <p:spPr>
            <a:xfrm>
              <a:off x="2194724" y="3594547"/>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4472C4"/>
                  </a:solidFill>
                  <a:effectLst/>
                  <a:uLnTx/>
                  <a:uFillTx/>
                  <a:latin typeface="等线" panose="020F0502020204030204"/>
                  <a:ea typeface="+mn-ea"/>
                  <a:cs typeface="+mn-cs"/>
                </a:rPr>
                <a:t>Feb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4472C4"/>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4472C4"/>
                </a:solidFill>
                <a:effectLst/>
                <a:uLnTx/>
                <a:uFillTx/>
                <a:latin typeface="等线" panose="020F0502020204030204"/>
                <a:ea typeface="+mn-ea"/>
                <a:cs typeface="+mn-cs"/>
              </a:endParaRPr>
            </a:p>
          </p:txBody>
        </p:sp>
      </p:grpSp>
      <p:grpSp>
        <p:nvGrpSpPr>
          <p:cNvPr id="23" name="Group 35">
            <a:extLst>
              <a:ext uri="{FF2B5EF4-FFF2-40B4-BE49-F238E27FC236}">
                <a16:creationId xmlns:a16="http://schemas.microsoft.com/office/drawing/2014/main" id="{121A1D31-B7F1-4041-919C-41F3E13D4B4C}"/>
              </a:ext>
            </a:extLst>
          </p:cNvPr>
          <p:cNvGrpSpPr/>
          <p:nvPr/>
        </p:nvGrpSpPr>
        <p:grpSpPr>
          <a:xfrm>
            <a:off x="474892" y="3478141"/>
            <a:ext cx="1340516" cy="1765683"/>
            <a:chOff x="1199456" y="2132856"/>
            <a:chExt cx="1787354" cy="2354243"/>
          </a:xfrm>
        </p:grpSpPr>
        <p:sp>
          <p:nvSpPr>
            <p:cNvPr id="24" name="TextBox 36">
              <a:extLst>
                <a:ext uri="{FF2B5EF4-FFF2-40B4-BE49-F238E27FC236}">
                  <a16:creationId xmlns:a16="http://schemas.microsoft.com/office/drawing/2014/main" id="{7382BF08-EB82-49B2-80DB-D01286388FBB}"/>
                </a:ext>
              </a:extLst>
            </p:cNvPr>
            <p:cNvSpPr txBox="1"/>
            <p:nvPr/>
          </p:nvSpPr>
          <p:spPr>
            <a:xfrm>
              <a:off x="1199456" y="2132856"/>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A5A5A5">
                      <a:lumMod val="75000"/>
                    </a:srgbClr>
                  </a:solidFill>
                  <a:effectLst/>
                  <a:uLnTx/>
                  <a:uFillTx/>
                  <a:latin typeface="等线" panose="020F0502020204030204"/>
                  <a:ea typeface="+mn-ea"/>
                  <a:cs typeface="+mn-cs"/>
                </a:rPr>
                <a:t>Oct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p:txBody>
        </p:sp>
        <p:sp>
          <p:nvSpPr>
            <p:cNvPr id="25" name="TextBox 37">
              <a:extLst>
                <a:ext uri="{FF2B5EF4-FFF2-40B4-BE49-F238E27FC236}">
                  <a16:creationId xmlns:a16="http://schemas.microsoft.com/office/drawing/2014/main" id="{C3B96CF2-996A-4A8D-95EC-EA4561001F9B}"/>
                </a:ext>
              </a:extLst>
            </p:cNvPr>
            <p:cNvSpPr txBox="1"/>
            <p:nvPr/>
          </p:nvSpPr>
          <p:spPr>
            <a:xfrm>
              <a:off x="1683742" y="2332259"/>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A5A5A5">
                      <a:lumMod val="75000"/>
                    </a:srgbClr>
                  </a:solidFill>
                  <a:effectLst/>
                  <a:uLnTx/>
                  <a:uFillTx/>
                  <a:latin typeface="等线" panose="020F0502020204030204"/>
                  <a:ea typeface="+mn-ea"/>
                  <a:cs typeface="+mn-cs"/>
                </a:rPr>
                <a:t>Nov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p:txBody>
        </p:sp>
        <p:sp>
          <p:nvSpPr>
            <p:cNvPr id="26" name="TextBox 38">
              <a:extLst>
                <a:ext uri="{FF2B5EF4-FFF2-40B4-BE49-F238E27FC236}">
                  <a16:creationId xmlns:a16="http://schemas.microsoft.com/office/drawing/2014/main" id="{C35F92C1-5E7D-4FC8-ACD8-64404F9C2738}"/>
                </a:ext>
              </a:extLst>
            </p:cNvPr>
            <p:cNvSpPr txBox="1"/>
            <p:nvPr/>
          </p:nvSpPr>
          <p:spPr>
            <a:xfrm>
              <a:off x="1238481" y="2915960"/>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A5A5A5">
                      <a:lumMod val="75000"/>
                    </a:srgbClr>
                  </a:solidFill>
                  <a:effectLst/>
                  <a:uLnTx/>
                  <a:uFillTx/>
                  <a:latin typeface="等线" panose="020F0502020204030204"/>
                  <a:ea typeface="+mn-ea"/>
                  <a:cs typeface="+mn-cs"/>
                </a:rPr>
                <a:t>Jun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p:txBody>
        </p:sp>
        <p:sp>
          <p:nvSpPr>
            <p:cNvPr id="27" name="TextBox 39">
              <a:extLst>
                <a:ext uri="{FF2B5EF4-FFF2-40B4-BE49-F238E27FC236}">
                  <a16:creationId xmlns:a16="http://schemas.microsoft.com/office/drawing/2014/main" id="{03C9EACF-6DCC-4089-823E-6ED070270998}"/>
                </a:ext>
              </a:extLst>
            </p:cNvPr>
            <p:cNvSpPr txBox="1"/>
            <p:nvPr/>
          </p:nvSpPr>
          <p:spPr>
            <a:xfrm>
              <a:off x="1818930" y="3198744"/>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A5A5A5">
                      <a:lumMod val="75000"/>
                    </a:srgbClr>
                  </a:solidFill>
                  <a:effectLst/>
                  <a:uLnTx/>
                  <a:uFillTx/>
                  <a:latin typeface="等线" panose="020F0502020204030204"/>
                  <a:ea typeface="+mn-ea"/>
                  <a:cs typeface="+mn-cs"/>
                </a:rPr>
                <a:t>Apr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p:txBody>
        </p:sp>
        <p:sp>
          <p:nvSpPr>
            <p:cNvPr id="28" name="TextBox 40">
              <a:extLst>
                <a:ext uri="{FF2B5EF4-FFF2-40B4-BE49-F238E27FC236}">
                  <a16:creationId xmlns:a16="http://schemas.microsoft.com/office/drawing/2014/main" id="{288EBB6A-2AEF-4877-BDEF-BDC4FD4FB3AA}"/>
                </a:ext>
              </a:extLst>
            </p:cNvPr>
            <p:cNvSpPr txBox="1"/>
            <p:nvPr/>
          </p:nvSpPr>
          <p:spPr>
            <a:xfrm>
              <a:off x="2194724" y="3594547"/>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A5A5A5">
                      <a:lumMod val="75000"/>
                    </a:srgbClr>
                  </a:solidFill>
                  <a:effectLst/>
                  <a:uLnTx/>
                  <a:uFillTx/>
                  <a:latin typeface="等线" panose="020F0502020204030204"/>
                  <a:ea typeface="+mn-ea"/>
                  <a:cs typeface="+mn-cs"/>
                </a:rPr>
                <a:t>Feb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srgbClr val="A5A5A5">
                      <a:lumMod val="75000"/>
                    </a:srgb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srgbClr val="A5A5A5">
                    <a:lumMod val="75000"/>
                  </a:srgbClr>
                </a:solidFill>
                <a:effectLst/>
                <a:uLnTx/>
                <a:uFillTx/>
                <a:latin typeface="等线" panose="020F0502020204030204"/>
                <a:ea typeface="+mn-ea"/>
                <a:cs typeface="+mn-cs"/>
              </a:endParaRPr>
            </a:p>
          </p:txBody>
        </p:sp>
      </p:grpSp>
      <p:grpSp>
        <p:nvGrpSpPr>
          <p:cNvPr id="29" name="Group 41">
            <a:extLst>
              <a:ext uri="{FF2B5EF4-FFF2-40B4-BE49-F238E27FC236}">
                <a16:creationId xmlns:a16="http://schemas.microsoft.com/office/drawing/2014/main" id="{F00118D1-6153-4951-B97A-243EDE012358}"/>
              </a:ext>
            </a:extLst>
          </p:cNvPr>
          <p:cNvGrpSpPr/>
          <p:nvPr/>
        </p:nvGrpSpPr>
        <p:grpSpPr>
          <a:xfrm>
            <a:off x="1552586" y="2465796"/>
            <a:ext cx="1340516" cy="1765683"/>
            <a:chOff x="1199456" y="2132856"/>
            <a:chExt cx="1787354" cy="2354243"/>
          </a:xfrm>
        </p:grpSpPr>
        <p:sp>
          <p:nvSpPr>
            <p:cNvPr id="30" name="TextBox 42">
              <a:extLst>
                <a:ext uri="{FF2B5EF4-FFF2-40B4-BE49-F238E27FC236}">
                  <a16:creationId xmlns:a16="http://schemas.microsoft.com/office/drawing/2014/main" id="{4AAED1A9-9F9A-4F3F-AC9D-A9BE1E9916A4}"/>
                </a:ext>
              </a:extLst>
            </p:cNvPr>
            <p:cNvSpPr txBox="1"/>
            <p:nvPr/>
          </p:nvSpPr>
          <p:spPr>
            <a:xfrm>
              <a:off x="1199456" y="2132856"/>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Oct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p:txBody>
        </p:sp>
        <p:sp>
          <p:nvSpPr>
            <p:cNvPr id="31" name="TextBox 43">
              <a:extLst>
                <a:ext uri="{FF2B5EF4-FFF2-40B4-BE49-F238E27FC236}">
                  <a16:creationId xmlns:a16="http://schemas.microsoft.com/office/drawing/2014/main" id="{0B9E1ADB-9135-49D9-B405-A87289651EED}"/>
                </a:ext>
              </a:extLst>
            </p:cNvPr>
            <p:cNvSpPr txBox="1"/>
            <p:nvPr/>
          </p:nvSpPr>
          <p:spPr>
            <a:xfrm>
              <a:off x="1683742" y="2332259"/>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Nov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p:txBody>
        </p:sp>
        <p:sp>
          <p:nvSpPr>
            <p:cNvPr id="32" name="TextBox 44">
              <a:extLst>
                <a:ext uri="{FF2B5EF4-FFF2-40B4-BE49-F238E27FC236}">
                  <a16:creationId xmlns:a16="http://schemas.microsoft.com/office/drawing/2014/main" id="{333F9667-853A-470E-9FFE-48B10386D271}"/>
                </a:ext>
              </a:extLst>
            </p:cNvPr>
            <p:cNvSpPr txBox="1"/>
            <p:nvPr/>
          </p:nvSpPr>
          <p:spPr>
            <a:xfrm>
              <a:off x="1238481" y="2915960"/>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Jun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p:txBody>
        </p:sp>
        <p:sp>
          <p:nvSpPr>
            <p:cNvPr id="33" name="TextBox 45">
              <a:extLst>
                <a:ext uri="{FF2B5EF4-FFF2-40B4-BE49-F238E27FC236}">
                  <a16:creationId xmlns:a16="http://schemas.microsoft.com/office/drawing/2014/main" id="{0E2BE598-9ED4-4EE5-A312-A447392BF375}"/>
                </a:ext>
              </a:extLst>
            </p:cNvPr>
            <p:cNvSpPr txBox="1"/>
            <p:nvPr/>
          </p:nvSpPr>
          <p:spPr>
            <a:xfrm>
              <a:off x="1818930" y="3198744"/>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Apr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p:txBody>
        </p:sp>
        <p:sp>
          <p:nvSpPr>
            <p:cNvPr id="34" name="TextBox 46">
              <a:extLst>
                <a:ext uri="{FF2B5EF4-FFF2-40B4-BE49-F238E27FC236}">
                  <a16:creationId xmlns:a16="http://schemas.microsoft.com/office/drawing/2014/main" id="{EB13C444-7EC3-4970-BC17-DDC57E5B445F}"/>
                </a:ext>
              </a:extLst>
            </p:cNvPr>
            <p:cNvSpPr txBox="1"/>
            <p:nvPr/>
          </p:nvSpPr>
          <p:spPr>
            <a:xfrm>
              <a:off x="2194724" y="3594547"/>
              <a:ext cx="792086" cy="89255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Feb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Cvrerhfd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Vdsyh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dfgh</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err="1">
                  <a:ln>
                    <a:noFill/>
                  </a:ln>
                  <a:solidFill>
                    <a:prstClr val="white">
                      <a:lumMod val="50000"/>
                    </a:prstClr>
                  </a:solidFill>
                  <a:effectLst/>
                  <a:uLnTx/>
                  <a:uFillTx/>
                  <a:latin typeface="等线" panose="020F0502020204030204"/>
                  <a:ea typeface="+mn-ea"/>
                  <a:cs typeface="+mn-cs"/>
                </a:rPr>
                <a:t>ddgd</a:t>
              </a:r>
              <a:endParaRPr kumimoji="0" lang="en-US" sz="75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endParaRPr>
            </a:p>
          </p:txBody>
        </p:sp>
      </p:grpSp>
      <p:sp>
        <p:nvSpPr>
          <p:cNvPr id="35" name="TextBox 47">
            <a:extLst>
              <a:ext uri="{FF2B5EF4-FFF2-40B4-BE49-F238E27FC236}">
                <a16:creationId xmlns:a16="http://schemas.microsoft.com/office/drawing/2014/main" id="{071C8CF5-48C7-49A3-BB58-2E3407555716}"/>
              </a:ext>
            </a:extLst>
          </p:cNvPr>
          <p:cNvSpPr txBox="1"/>
          <p:nvPr/>
        </p:nvSpPr>
        <p:spPr>
          <a:xfrm>
            <a:off x="6597377" y="2378305"/>
            <a:ext cx="1434688" cy="1600438"/>
          </a:xfrm>
          <a:prstGeom prst="rect">
            <a:avLst/>
          </a:prstGeom>
          <a:noFill/>
        </p:spPr>
        <p:txBody>
          <a:bodyPr wrap="none" rtlCol="0">
            <a:spAutoFit/>
          </a:bodyPr>
          <a:lstStyle/>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High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FFC000"/>
                </a:solidFill>
                <a:effectLst/>
                <a:uLnTx/>
                <a:uFillTx/>
                <a:latin typeface="等线" panose="020F0502020204030204"/>
                <a:ea typeface="+mn-ea"/>
                <a:cs typeface="+mn-cs"/>
              </a:rPr>
              <a:t>Low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srgbClr val="5B9BD5"/>
                </a:solidFill>
                <a:effectLst/>
                <a:uLnTx/>
                <a:uFillTx/>
                <a:latin typeface="等线" panose="020F0502020204030204"/>
                <a:ea typeface="+mn-ea"/>
                <a:cs typeface="+mn-cs"/>
              </a:rPr>
              <a:t>High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等线" panose="020F0502020204030204"/>
                <a:ea typeface="+mn-ea"/>
                <a:cs typeface="+mn-cs"/>
              </a:rPr>
              <a:t>Very High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Very Low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Medium Risk</a:t>
            </a:r>
          </a:p>
          <a:p>
            <a:pPr marL="214304" marR="0" lvl="0" indent="-21430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a:t>
            </a:r>
          </a:p>
        </p:txBody>
      </p:sp>
      <p:sp>
        <p:nvSpPr>
          <p:cNvPr id="36" name="TextBox 48">
            <a:extLst>
              <a:ext uri="{FF2B5EF4-FFF2-40B4-BE49-F238E27FC236}">
                <a16:creationId xmlns:a16="http://schemas.microsoft.com/office/drawing/2014/main" id="{368DE2E9-BC90-4F89-B9B4-C5C9E1B5CF12}"/>
              </a:ext>
            </a:extLst>
          </p:cNvPr>
          <p:cNvSpPr txBox="1"/>
          <p:nvPr/>
        </p:nvSpPr>
        <p:spPr>
          <a:xfrm>
            <a:off x="6631336" y="1954231"/>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等线" panose="020F0502020204030204"/>
                <a:ea typeface="+mn-ea"/>
                <a:cs typeface="+mn-cs"/>
              </a:rPr>
              <a:t>Risk Prognosis</a:t>
            </a:r>
          </a:p>
        </p:txBody>
      </p:sp>
      <p:pic>
        <p:nvPicPr>
          <p:cNvPr id="37" name="Picture 49">
            <a:extLst>
              <a:ext uri="{FF2B5EF4-FFF2-40B4-BE49-F238E27FC236}">
                <a16:creationId xmlns:a16="http://schemas.microsoft.com/office/drawing/2014/main" id="{7E8AFF1A-76E9-4CF4-A579-6E659821782C}"/>
              </a:ext>
            </a:extLst>
          </p:cNvPr>
          <p:cNvPicPr>
            <a:picLocks noChangeAspect="1"/>
          </p:cNvPicPr>
          <p:nvPr/>
        </p:nvPicPr>
        <p:blipFill>
          <a:blip r:embed="rId3"/>
          <a:stretch>
            <a:fillRect/>
          </a:stretch>
        </p:blipFill>
        <p:spPr>
          <a:xfrm>
            <a:off x="5519683" y="3962400"/>
            <a:ext cx="3315035" cy="1607541"/>
          </a:xfrm>
          <a:prstGeom prst="rect">
            <a:avLst/>
          </a:prstGeom>
        </p:spPr>
      </p:pic>
    </p:spTree>
    <p:extLst>
      <p:ext uri="{BB962C8B-B14F-4D97-AF65-F5344CB8AC3E}">
        <p14:creationId xmlns:p14="http://schemas.microsoft.com/office/powerpoint/2010/main" val="284929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dirty="0"/>
              <a:t>Example 3: </a:t>
            </a:r>
            <a:r>
              <a:rPr lang="de-DE" altLang="zh-CN" dirty="0"/>
              <a:t>Demand Prediction</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304800" y="1012688"/>
            <a:ext cx="8534400" cy="1806712"/>
          </a:xfrm>
        </p:spPr>
        <p:txBody>
          <a:bodyPr>
            <a:noAutofit/>
          </a:bodyPr>
          <a:lstStyle/>
          <a:p>
            <a:pPr marL="0" indent="0">
              <a:buNone/>
            </a:pPr>
            <a:r>
              <a:rPr lang="en-US" altLang="zh-CN" sz="2000"/>
              <a:t>Business questions:</a:t>
            </a:r>
          </a:p>
          <a:p>
            <a:r>
              <a:rPr lang="en-US" altLang="zh-CN" sz="2000"/>
              <a:t>How many taxis do I need in NYC on Wednesday at noon?</a:t>
            </a:r>
          </a:p>
          <a:p>
            <a:r>
              <a:rPr lang="en-US" altLang="zh-CN" sz="2000"/>
              <a:t>Or how many kW will be required tomorrow at 6am in London?</a:t>
            </a:r>
          </a:p>
          <a:p>
            <a:r>
              <a:rPr lang="en-US" altLang="zh-CN" sz="2000"/>
              <a:t>Or how many customers will come tonight to my restaurant?</a:t>
            </a:r>
          </a:p>
          <a:p>
            <a:endParaRPr lang="en-US" sz="200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13">
            <a:extLst>
              <a:ext uri="{FF2B5EF4-FFF2-40B4-BE49-F238E27FC236}">
                <a16:creationId xmlns:a16="http://schemas.microsoft.com/office/drawing/2014/main" id="{F0E47BB5-D9EE-4301-B5A1-BCD41071C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3200400"/>
            <a:ext cx="1920616" cy="2016394"/>
          </a:xfrm>
          <a:prstGeom prst="rect">
            <a:avLst/>
          </a:prstGeom>
        </p:spPr>
      </p:pic>
      <p:sp>
        <p:nvSpPr>
          <p:cNvPr id="7" name="TextBox 14">
            <a:extLst>
              <a:ext uri="{FF2B5EF4-FFF2-40B4-BE49-F238E27FC236}">
                <a16:creationId xmlns:a16="http://schemas.microsoft.com/office/drawing/2014/main" id="{4367E8E3-4E90-40C0-B8C2-448532350260}"/>
              </a:ext>
            </a:extLst>
          </p:cNvPr>
          <p:cNvSpPr txBox="1"/>
          <p:nvPr/>
        </p:nvSpPr>
        <p:spPr>
          <a:xfrm>
            <a:off x="4179308" y="5337715"/>
            <a:ext cx="9957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Model</a:t>
            </a:r>
          </a:p>
        </p:txBody>
      </p:sp>
      <p:sp>
        <p:nvSpPr>
          <p:cNvPr id="8" name="Right Arrow 8">
            <a:extLst>
              <a:ext uri="{FF2B5EF4-FFF2-40B4-BE49-F238E27FC236}">
                <a16:creationId xmlns:a16="http://schemas.microsoft.com/office/drawing/2014/main" id="{E1C5FD6E-9706-45C1-BD49-AE34C3C7FDAB}"/>
              </a:ext>
            </a:extLst>
          </p:cNvPr>
          <p:cNvSpPr/>
          <p:nvPr/>
        </p:nvSpPr>
        <p:spPr>
          <a:xfrm>
            <a:off x="3263217" y="3907038"/>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Right Arrow 9">
            <a:extLst>
              <a:ext uri="{FF2B5EF4-FFF2-40B4-BE49-F238E27FC236}">
                <a16:creationId xmlns:a16="http://schemas.microsoft.com/office/drawing/2014/main" id="{41C7059D-8674-417F-94F4-960C45819D5E}"/>
              </a:ext>
            </a:extLst>
          </p:cNvPr>
          <p:cNvSpPr/>
          <p:nvPr/>
        </p:nvSpPr>
        <p:spPr>
          <a:xfrm>
            <a:off x="5668998" y="3907038"/>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0" name="Picture 40">
            <a:extLst>
              <a:ext uri="{FF2B5EF4-FFF2-40B4-BE49-F238E27FC236}">
                <a16:creationId xmlns:a16="http://schemas.microsoft.com/office/drawing/2014/main" id="{FB913072-1E54-4126-922A-7CDB48F403F3}"/>
              </a:ext>
            </a:extLst>
          </p:cNvPr>
          <p:cNvPicPr>
            <a:picLocks noChangeAspect="1"/>
          </p:cNvPicPr>
          <p:nvPr/>
        </p:nvPicPr>
        <p:blipFill>
          <a:blip r:embed="rId3"/>
          <a:stretch>
            <a:fillRect/>
          </a:stretch>
        </p:blipFill>
        <p:spPr>
          <a:xfrm>
            <a:off x="501171" y="3167846"/>
            <a:ext cx="2407480" cy="2333604"/>
          </a:xfrm>
          <a:prstGeom prst="rect">
            <a:avLst/>
          </a:prstGeom>
        </p:spPr>
      </p:pic>
      <p:grpSp>
        <p:nvGrpSpPr>
          <p:cNvPr id="11" name="Group 44">
            <a:extLst>
              <a:ext uri="{FF2B5EF4-FFF2-40B4-BE49-F238E27FC236}">
                <a16:creationId xmlns:a16="http://schemas.microsoft.com/office/drawing/2014/main" id="{8BCC07DD-4F9D-4943-88DD-A4619AD93B6E}"/>
              </a:ext>
            </a:extLst>
          </p:cNvPr>
          <p:cNvGrpSpPr/>
          <p:nvPr/>
        </p:nvGrpSpPr>
        <p:grpSpPr>
          <a:xfrm>
            <a:off x="6309481" y="2741020"/>
            <a:ext cx="2408294" cy="2760430"/>
            <a:chOff x="6124549" y="1459356"/>
            <a:chExt cx="2408294" cy="2760430"/>
          </a:xfrm>
        </p:grpSpPr>
        <p:pic>
          <p:nvPicPr>
            <p:cNvPr id="12"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7734A1C2-BF7E-45BF-9C16-52BA34B544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5814" y="3104093"/>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2F209F76-852E-429F-BE3D-9DB39C0768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6602" y="1496550"/>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33A15FC0-EA9D-4190-ACE9-4A2C1CAB5B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409" y="3365711"/>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B63476A0-E7B6-47C9-AE5D-728039A3F3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4549" y="2208658"/>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89F6FF40-3231-4CEF-8674-BEB3E307E9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7939" y="3181536"/>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2BC97696-F3F6-471B-A071-367F4B00F2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200" y="2609083"/>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F8053D6A-191B-4A3F-8B56-A108689056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6417" y="2196934"/>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3AAC33C9-66BB-492A-AE00-85C8EA85F8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1614" y="1459356"/>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0B3227EA-B565-485D-8203-A97B9B813B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7992" y="1970108"/>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A4256627-CB51-477B-9F6A-0294329375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1851" y="2322529"/>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242615C7-C291-4D64-B6E8-B92DDC2AF0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4418" y="2751546"/>
              <a:ext cx="798425" cy="4536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lh4.googleusercontent.com/nyzptcplHT4Lx_V5Wkr8Fnziq87NHvqKy2lWg_pxGk-leLJC08yu3cy6LnQx91_yzBTePnz-ikIpcih5Z8gLTTfcgGHnp3vndzdBg4SbrA1OkCMxekC5ulNoJm9tm4j6awSf1X3z">
              <a:extLst>
                <a:ext uri="{FF2B5EF4-FFF2-40B4-BE49-F238E27FC236}">
                  <a16:creationId xmlns:a16="http://schemas.microsoft.com/office/drawing/2014/main" id="{097EEA6C-E7A9-448F-B93D-F340A74B2B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7204" y="3766136"/>
              <a:ext cx="798425" cy="4536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88601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fontScale="90000"/>
          </a:bodyPr>
          <a:lstStyle/>
          <a:p>
            <a:r>
              <a:rPr lang="en-US" dirty="0"/>
              <a:t>Example 4: </a:t>
            </a:r>
            <a:r>
              <a:rPr lang="en-US" altLang="zh-CN" dirty="0"/>
              <a:t>Recommendation Engines / Market Basket Analysis</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360000" y="1080000"/>
            <a:ext cx="8460000" cy="937413"/>
          </a:xfrm>
        </p:spPr>
        <p:txBody>
          <a:bodyPr/>
          <a:lstStyle/>
          <a:p>
            <a:pPr marL="0" indent="0">
              <a:buNone/>
            </a:pPr>
            <a:r>
              <a:rPr lang="de-DE" altLang="zh-CN" dirty="0"/>
              <a:t>Business </a:t>
            </a:r>
            <a:r>
              <a:rPr lang="de-DE" altLang="zh-CN" dirty="0" err="1"/>
              <a:t>question</a:t>
            </a:r>
            <a:r>
              <a:rPr lang="de-DE" altLang="zh-CN" dirty="0"/>
              <a:t>: People who bought this item were often interested in this other items.</a:t>
            </a:r>
            <a:endParaRPr lang="en-GB" altLang="zh-CN" dirty="0"/>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13">
            <a:extLst>
              <a:ext uri="{FF2B5EF4-FFF2-40B4-BE49-F238E27FC236}">
                <a16:creationId xmlns:a16="http://schemas.microsoft.com/office/drawing/2014/main" id="{6160B9CE-A20A-480E-9FBA-02BBD2B629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8393" y="2658021"/>
            <a:ext cx="1920616" cy="2016394"/>
          </a:xfrm>
          <a:prstGeom prst="rect">
            <a:avLst/>
          </a:prstGeom>
        </p:spPr>
      </p:pic>
      <p:sp>
        <p:nvSpPr>
          <p:cNvPr id="7" name="TextBox 14">
            <a:extLst>
              <a:ext uri="{FF2B5EF4-FFF2-40B4-BE49-F238E27FC236}">
                <a16:creationId xmlns:a16="http://schemas.microsoft.com/office/drawing/2014/main" id="{67D380DE-5EE2-4B25-9BBA-9CFF69A0F89C}"/>
              </a:ext>
            </a:extLst>
          </p:cNvPr>
          <p:cNvSpPr txBox="1"/>
          <p:nvPr/>
        </p:nvSpPr>
        <p:spPr>
          <a:xfrm>
            <a:off x="4293901" y="4796135"/>
            <a:ext cx="9957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Model</a:t>
            </a:r>
          </a:p>
        </p:txBody>
      </p:sp>
      <p:sp>
        <p:nvSpPr>
          <p:cNvPr id="8" name="Right Arrow 8">
            <a:extLst>
              <a:ext uri="{FF2B5EF4-FFF2-40B4-BE49-F238E27FC236}">
                <a16:creationId xmlns:a16="http://schemas.microsoft.com/office/drawing/2014/main" id="{771D5ACA-0063-4AC8-B00A-3B921D227818}"/>
              </a:ext>
            </a:extLst>
          </p:cNvPr>
          <p:cNvSpPr/>
          <p:nvPr/>
        </p:nvSpPr>
        <p:spPr>
          <a:xfrm>
            <a:off x="3377810" y="3364659"/>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Right Arrow 9">
            <a:extLst>
              <a:ext uri="{FF2B5EF4-FFF2-40B4-BE49-F238E27FC236}">
                <a16:creationId xmlns:a16="http://schemas.microsoft.com/office/drawing/2014/main" id="{C846FE35-1D80-4E32-A236-5149B2D24C8A}"/>
              </a:ext>
            </a:extLst>
          </p:cNvPr>
          <p:cNvSpPr/>
          <p:nvPr/>
        </p:nvSpPr>
        <p:spPr>
          <a:xfrm>
            <a:off x="5783591" y="3364659"/>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grpSp>
        <p:nvGrpSpPr>
          <p:cNvPr id="10" name="Group 21">
            <a:extLst>
              <a:ext uri="{FF2B5EF4-FFF2-40B4-BE49-F238E27FC236}">
                <a16:creationId xmlns:a16="http://schemas.microsoft.com/office/drawing/2014/main" id="{FFDAB2D7-0E16-4A7E-A761-8F25DF7D1585}"/>
              </a:ext>
            </a:extLst>
          </p:cNvPr>
          <p:cNvGrpSpPr/>
          <p:nvPr/>
        </p:nvGrpSpPr>
        <p:grpSpPr>
          <a:xfrm>
            <a:off x="818590" y="2054813"/>
            <a:ext cx="2400519" cy="3507787"/>
            <a:chOff x="660471" y="951029"/>
            <a:chExt cx="2518649" cy="3787597"/>
          </a:xfrm>
        </p:grpSpPr>
        <p:pic>
          <p:nvPicPr>
            <p:cNvPr id="11" name="Picture 22">
              <a:extLst>
                <a:ext uri="{FF2B5EF4-FFF2-40B4-BE49-F238E27FC236}">
                  <a16:creationId xmlns:a16="http://schemas.microsoft.com/office/drawing/2014/main" id="{2A263E7B-DD50-4B21-B38E-C8216CB1C4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692" y="951029"/>
              <a:ext cx="754767" cy="873014"/>
            </a:xfrm>
            <a:prstGeom prst="rect">
              <a:avLst/>
            </a:prstGeom>
          </p:spPr>
        </p:pic>
        <p:pic>
          <p:nvPicPr>
            <p:cNvPr id="12" name="Picture 23">
              <a:extLst>
                <a:ext uri="{FF2B5EF4-FFF2-40B4-BE49-F238E27FC236}">
                  <a16:creationId xmlns:a16="http://schemas.microsoft.com/office/drawing/2014/main" id="{705887BB-8C63-47D3-9049-95DF693DE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022" y="960877"/>
              <a:ext cx="754767" cy="873014"/>
            </a:xfrm>
            <a:prstGeom prst="rect">
              <a:avLst/>
            </a:prstGeom>
          </p:spPr>
        </p:pic>
        <p:pic>
          <p:nvPicPr>
            <p:cNvPr id="13" name="Picture 24">
              <a:extLst>
                <a:ext uri="{FF2B5EF4-FFF2-40B4-BE49-F238E27FC236}">
                  <a16:creationId xmlns:a16="http://schemas.microsoft.com/office/drawing/2014/main" id="{59B33106-2AAB-4E21-9B20-309962BE7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353" y="956233"/>
              <a:ext cx="754767" cy="873014"/>
            </a:xfrm>
            <a:prstGeom prst="rect">
              <a:avLst/>
            </a:prstGeom>
          </p:spPr>
        </p:pic>
        <p:pic>
          <p:nvPicPr>
            <p:cNvPr id="14" name="Picture 25">
              <a:extLst>
                <a:ext uri="{FF2B5EF4-FFF2-40B4-BE49-F238E27FC236}">
                  <a16:creationId xmlns:a16="http://schemas.microsoft.com/office/drawing/2014/main" id="{D1C0FC1F-0688-4282-9010-3534B66928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353" y="3865612"/>
              <a:ext cx="754767" cy="873014"/>
            </a:xfrm>
            <a:prstGeom prst="rect">
              <a:avLst/>
            </a:prstGeom>
          </p:spPr>
        </p:pic>
        <p:pic>
          <p:nvPicPr>
            <p:cNvPr id="15" name="Picture 26">
              <a:extLst>
                <a:ext uri="{FF2B5EF4-FFF2-40B4-BE49-F238E27FC236}">
                  <a16:creationId xmlns:a16="http://schemas.microsoft.com/office/drawing/2014/main" id="{F4923D17-BE84-471B-9DB4-862467235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353" y="2895819"/>
              <a:ext cx="754767" cy="873014"/>
            </a:xfrm>
            <a:prstGeom prst="rect">
              <a:avLst/>
            </a:prstGeom>
          </p:spPr>
        </p:pic>
        <p:pic>
          <p:nvPicPr>
            <p:cNvPr id="16" name="Picture 27">
              <a:extLst>
                <a:ext uri="{FF2B5EF4-FFF2-40B4-BE49-F238E27FC236}">
                  <a16:creationId xmlns:a16="http://schemas.microsoft.com/office/drawing/2014/main" id="{8DFD66FF-A4EB-44CF-8328-24C8C5CB9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353" y="1926026"/>
              <a:ext cx="754767" cy="873014"/>
            </a:xfrm>
            <a:prstGeom prst="rect">
              <a:avLst/>
            </a:prstGeom>
          </p:spPr>
        </p:pic>
        <p:pic>
          <p:nvPicPr>
            <p:cNvPr id="17" name="Picture 28">
              <a:extLst>
                <a:ext uri="{FF2B5EF4-FFF2-40B4-BE49-F238E27FC236}">
                  <a16:creationId xmlns:a16="http://schemas.microsoft.com/office/drawing/2014/main" id="{EA09DD8E-8B28-4D99-A2D8-DB4F3B612C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022" y="1894279"/>
              <a:ext cx="754767" cy="873014"/>
            </a:xfrm>
            <a:prstGeom prst="rect">
              <a:avLst/>
            </a:prstGeom>
          </p:spPr>
        </p:pic>
        <p:pic>
          <p:nvPicPr>
            <p:cNvPr id="18" name="Picture 29">
              <a:extLst>
                <a:ext uri="{FF2B5EF4-FFF2-40B4-BE49-F238E27FC236}">
                  <a16:creationId xmlns:a16="http://schemas.microsoft.com/office/drawing/2014/main" id="{62446194-1AEB-4F84-8A33-1E57D15EA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022" y="2893307"/>
              <a:ext cx="754767" cy="873014"/>
            </a:xfrm>
            <a:prstGeom prst="rect">
              <a:avLst/>
            </a:prstGeom>
          </p:spPr>
        </p:pic>
        <p:pic>
          <p:nvPicPr>
            <p:cNvPr id="19" name="Picture 30">
              <a:extLst>
                <a:ext uri="{FF2B5EF4-FFF2-40B4-BE49-F238E27FC236}">
                  <a16:creationId xmlns:a16="http://schemas.microsoft.com/office/drawing/2014/main" id="{6DF2BBEA-44AC-4B2B-9568-B9044E62C0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022" y="3865612"/>
              <a:ext cx="754767" cy="873014"/>
            </a:xfrm>
            <a:prstGeom prst="rect">
              <a:avLst/>
            </a:prstGeom>
          </p:spPr>
        </p:pic>
        <p:pic>
          <p:nvPicPr>
            <p:cNvPr id="20" name="Picture 31">
              <a:extLst>
                <a:ext uri="{FF2B5EF4-FFF2-40B4-BE49-F238E27FC236}">
                  <a16:creationId xmlns:a16="http://schemas.microsoft.com/office/drawing/2014/main" id="{5BE2683D-F67E-462A-85D1-D3A101F6DE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71" y="3865612"/>
              <a:ext cx="754767" cy="873014"/>
            </a:xfrm>
            <a:prstGeom prst="rect">
              <a:avLst/>
            </a:prstGeom>
          </p:spPr>
        </p:pic>
        <p:pic>
          <p:nvPicPr>
            <p:cNvPr id="21" name="Picture 32">
              <a:extLst>
                <a:ext uri="{FF2B5EF4-FFF2-40B4-BE49-F238E27FC236}">
                  <a16:creationId xmlns:a16="http://schemas.microsoft.com/office/drawing/2014/main" id="{4C942EB6-24E9-457C-9BC6-441C3485C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71" y="2914930"/>
              <a:ext cx="754767" cy="873014"/>
            </a:xfrm>
            <a:prstGeom prst="rect">
              <a:avLst/>
            </a:prstGeom>
          </p:spPr>
        </p:pic>
        <p:pic>
          <p:nvPicPr>
            <p:cNvPr id="22" name="Picture 33">
              <a:extLst>
                <a:ext uri="{FF2B5EF4-FFF2-40B4-BE49-F238E27FC236}">
                  <a16:creationId xmlns:a16="http://schemas.microsoft.com/office/drawing/2014/main" id="{DBF3FDCB-3B83-47FB-B73E-50221D190E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010" y="1898495"/>
              <a:ext cx="754767" cy="873014"/>
            </a:xfrm>
            <a:prstGeom prst="rect">
              <a:avLst/>
            </a:prstGeom>
          </p:spPr>
        </p:pic>
      </p:grpSp>
      <p:sp>
        <p:nvSpPr>
          <p:cNvPr id="23" name="TextBox 34">
            <a:extLst>
              <a:ext uri="{FF2B5EF4-FFF2-40B4-BE49-F238E27FC236}">
                <a16:creationId xmlns:a16="http://schemas.microsoft.com/office/drawing/2014/main" id="{1CA87ED3-2244-4358-B474-B74E3D2BCA38}"/>
              </a:ext>
            </a:extLst>
          </p:cNvPr>
          <p:cNvSpPr txBox="1"/>
          <p:nvPr/>
        </p:nvSpPr>
        <p:spPr>
          <a:xfrm>
            <a:off x="6824925" y="2830342"/>
            <a:ext cx="16866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等线" panose="020F0502020204030204"/>
                <a:ea typeface="+mn-ea"/>
                <a:cs typeface="+mn-cs"/>
              </a:rPr>
              <a:t>Recommendation</a:t>
            </a:r>
          </a:p>
        </p:txBody>
      </p:sp>
      <p:grpSp>
        <p:nvGrpSpPr>
          <p:cNvPr id="24" name="Group 35">
            <a:extLst>
              <a:ext uri="{FF2B5EF4-FFF2-40B4-BE49-F238E27FC236}">
                <a16:creationId xmlns:a16="http://schemas.microsoft.com/office/drawing/2014/main" id="{731A1DAC-0C01-4F10-A430-082B12176044}"/>
              </a:ext>
            </a:extLst>
          </p:cNvPr>
          <p:cNvGrpSpPr/>
          <p:nvPr/>
        </p:nvGrpSpPr>
        <p:grpSpPr>
          <a:xfrm>
            <a:off x="6773837" y="3327914"/>
            <a:ext cx="1685260" cy="799493"/>
            <a:chOff x="6407174" y="2521193"/>
            <a:chExt cx="1685260" cy="799493"/>
          </a:xfrm>
        </p:grpSpPr>
        <p:sp>
          <p:nvSpPr>
            <p:cNvPr id="25" name="TextBox 36">
              <a:extLst>
                <a:ext uri="{FF2B5EF4-FFF2-40B4-BE49-F238E27FC236}">
                  <a16:creationId xmlns:a16="http://schemas.microsoft.com/office/drawing/2014/main" id="{9574AD43-EA6E-4A14-9BDC-96459AD95E5C}"/>
                </a:ext>
              </a:extLst>
            </p:cNvPr>
            <p:cNvSpPr txBox="1"/>
            <p:nvPr/>
          </p:nvSpPr>
          <p:spPr>
            <a:xfrm>
              <a:off x="6407174" y="2729963"/>
              <a:ext cx="33374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等线" panose="020F0502020204030204"/>
                  <a:ea typeface="+mn-ea"/>
                  <a:cs typeface="+mn-cs"/>
                </a:rPr>
                <a:t>IF </a:t>
              </a:r>
            </a:p>
          </p:txBody>
        </p:sp>
        <p:pic>
          <p:nvPicPr>
            <p:cNvPr id="26" name="Picture 37">
              <a:extLst>
                <a:ext uri="{FF2B5EF4-FFF2-40B4-BE49-F238E27FC236}">
                  <a16:creationId xmlns:a16="http://schemas.microsoft.com/office/drawing/2014/main" id="{FF504D39-7DFB-459E-AEF8-F61D3D5BC0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13166">
              <a:off x="6491785" y="2698933"/>
              <a:ext cx="799493" cy="444013"/>
            </a:xfrm>
            <a:prstGeom prst="rect">
              <a:avLst/>
            </a:prstGeom>
          </p:spPr>
        </p:pic>
        <p:sp>
          <p:nvSpPr>
            <p:cNvPr id="27" name="TextBox 38">
              <a:extLst>
                <a:ext uri="{FF2B5EF4-FFF2-40B4-BE49-F238E27FC236}">
                  <a16:creationId xmlns:a16="http://schemas.microsoft.com/office/drawing/2014/main" id="{00E62592-FF3F-48A0-BCF6-C94A6EA508A4}"/>
                </a:ext>
              </a:extLst>
            </p:cNvPr>
            <p:cNvSpPr txBox="1"/>
            <p:nvPr/>
          </p:nvSpPr>
          <p:spPr>
            <a:xfrm>
              <a:off x="7162942" y="2716607"/>
              <a:ext cx="328936" cy="2543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3" b="0" i="0" u="none" strike="noStrike" kern="1200" cap="none" spc="0" normalizeH="0" baseline="0" noProof="0" dirty="0">
                  <a:ln>
                    <a:noFill/>
                  </a:ln>
                  <a:solidFill>
                    <a:prstClr val="black"/>
                  </a:solidFill>
                  <a:effectLst/>
                  <a:uLnTx/>
                  <a:uFillTx/>
                  <a:latin typeface="等线" panose="020F0502020204030204"/>
                  <a:ea typeface="+mn-ea"/>
                  <a:cs typeface="+mn-cs"/>
                  <a:sym typeface="Wingdings" panose="05000000000000000000" pitchFamily="2" charset="2"/>
                </a:rPr>
                <a:t></a:t>
              </a:r>
              <a:endParaRPr kumimoji="0" lang="en-US" sz="1053"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28" name="Picture 39">
              <a:extLst>
                <a:ext uri="{FF2B5EF4-FFF2-40B4-BE49-F238E27FC236}">
                  <a16:creationId xmlns:a16="http://schemas.microsoft.com/office/drawing/2014/main" id="{5672F53D-E903-4ACE-BF07-9879ADF862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3658" y="2617240"/>
              <a:ext cx="548776" cy="548776"/>
            </a:xfrm>
            <a:prstGeom prst="rect">
              <a:avLst/>
            </a:prstGeom>
          </p:spPr>
        </p:pic>
      </p:grpSp>
    </p:spTree>
    <p:extLst>
      <p:ext uri="{BB962C8B-B14F-4D97-AF65-F5344CB8AC3E}">
        <p14:creationId xmlns:p14="http://schemas.microsoft.com/office/powerpoint/2010/main" val="52331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dirty="0"/>
              <a:t>Example 5: </a:t>
            </a:r>
            <a:r>
              <a:rPr lang="en-US" altLang="zh-CN" dirty="0"/>
              <a:t>Fraud Detection</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lstStyle/>
          <a:p>
            <a:r>
              <a:rPr lang="de-DE" altLang="zh-CN" dirty="0"/>
              <a:t>Business </a:t>
            </a:r>
            <a:r>
              <a:rPr lang="de-DE" altLang="zh-CN" dirty="0" err="1"/>
              <a:t>question</a:t>
            </a:r>
            <a:r>
              <a:rPr lang="de-DE" altLang="zh-CN" dirty="0"/>
              <a:t>: Is this transaction legitimate or is it a fraud?</a:t>
            </a:r>
            <a:endParaRPr lang="en-GB" altLang="zh-CN" dirty="0"/>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Picture 2" descr="Image result for credit card">
            <a:extLst>
              <a:ext uri="{FF2B5EF4-FFF2-40B4-BE49-F238E27FC236}">
                <a16:creationId xmlns:a16="http://schemas.microsoft.com/office/drawing/2014/main" id="{A90941E9-19B6-4257-A740-CA947B803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54" y="2082190"/>
            <a:ext cx="1360951" cy="10193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5">
            <a:extLst>
              <a:ext uri="{FF2B5EF4-FFF2-40B4-BE49-F238E27FC236}">
                <a16:creationId xmlns:a16="http://schemas.microsoft.com/office/drawing/2014/main" id="{E23261FF-6684-4438-BE5C-59A2203D92F5}"/>
              </a:ext>
            </a:extLst>
          </p:cNvPr>
          <p:cNvSpPr txBox="1"/>
          <p:nvPr/>
        </p:nvSpPr>
        <p:spPr>
          <a:xfrm>
            <a:off x="1000373" y="2978689"/>
            <a:ext cx="1280415" cy="19389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Transactions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1</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2</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3</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4</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5</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err="1">
                <a:ln>
                  <a:noFill/>
                </a:ln>
                <a:solidFill>
                  <a:prstClr val="black"/>
                </a:solidFill>
                <a:effectLst/>
                <a:uLnTx/>
                <a:uFillTx/>
                <a:latin typeface="等线" panose="020F0502020204030204"/>
                <a:ea typeface="+mn-ea"/>
                <a:cs typeface="+mn-cs"/>
              </a:rPr>
              <a:t>Trx</a:t>
            </a: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 6</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500" b="0" i="0" u="none" strike="noStrike" kern="1200" cap="none" spc="0" normalizeH="0" baseline="0" noProof="0" dirty="0">
                <a:ln>
                  <a:noFill/>
                </a:ln>
                <a:solidFill>
                  <a:prstClr val="black"/>
                </a:solidFill>
                <a:effectLst/>
                <a:uLnTx/>
                <a:uFillTx/>
                <a:latin typeface="等线" panose="020F0502020204030204"/>
                <a:ea typeface="+mn-ea"/>
                <a:cs typeface="+mn-cs"/>
              </a:rPr>
              <a:t>…</a:t>
            </a:r>
          </a:p>
        </p:txBody>
      </p:sp>
      <p:pic>
        <p:nvPicPr>
          <p:cNvPr id="16" name="Picture 15">
            <a:extLst>
              <a:ext uri="{FF2B5EF4-FFF2-40B4-BE49-F238E27FC236}">
                <a16:creationId xmlns:a16="http://schemas.microsoft.com/office/drawing/2014/main" id="{9D552698-C272-40B9-8173-1FD7D4A68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266" y="2667000"/>
            <a:ext cx="2731773" cy="1788427"/>
          </a:xfrm>
          <a:prstGeom prst="rect">
            <a:avLst/>
          </a:prstGeom>
        </p:spPr>
      </p:pic>
      <p:sp>
        <p:nvSpPr>
          <p:cNvPr id="17" name="TextBox 17">
            <a:extLst>
              <a:ext uri="{FF2B5EF4-FFF2-40B4-BE49-F238E27FC236}">
                <a16:creationId xmlns:a16="http://schemas.microsoft.com/office/drawing/2014/main" id="{545402A0-675D-4A69-8032-57C5B9F335EB}"/>
              </a:ext>
            </a:extLst>
          </p:cNvPr>
          <p:cNvSpPr txBox="1"/>
          <p:nvPr/>
        </p:nvSpPr>
        <p:spPr>
          <a:xfrm>
            <a:off x="6245809" y="2205678"/>
            <a:ext cx="2097336" cy="307777"/>
          </a:xfrm>
          <a:prstGeom prst="rect">
            <a:avLst/>
          </a:prstGeom>
          <a:noFill/>
          <a:ln>
            <a:solidFill>
              <a:schemeClr val="accent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等线" panose="020F0502020204030204"/>
                <a:ea typeface="+mn-ea"/>
                <a:cs typeface="+mn-cs"/>
              </a:rPr>
              <a:t>Suspicious Transaction</a:t>
            </a:r>
          </a:p>
        </p:txBody>
      </p:sp>
      <p:cxnSp>
        <p:nvCxnSpPr>
          <p:cNvPr id="18" name="Straight Arrow Connector 18">
            <a:extLst>
              <a:ext uri="{FF2B5EF4-FFF2-40B4-BE49-F238E27FC236}">
                <a16:creationId xmlns:a16="http://schemas.microsoft.com/office/drawing/2014/main" id="{412465DB-77EB-4CB1-88A9-87825C912830}"/>
              </a:ext>
            </a:extLst>
          </p:cNvPr>
          <p:cNvCxnSpPr>
            <a:cxnSpLocks/>
          </p:cNvCxnSpPr>
          <p:nvPr/>
        </p:nvCxnSpPr>
        <p:spPr>
          <a:xfrm flipH="1">
            <a:off x="7091829" y="2513455"/>
            <a:ext cx="202648" cy="1444626"/>
          </a:xfrm>
          <a:prstGeom prst="straightConnector1">
            <a:avLst/>
          </a:prstGeom>
          <a:ln w="317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3">
            <a:extLst>
              <a:ext uri="{FF2B5EF4-FFF2-40B4-BE49-F238E27FC236}">
                <a16:creationId xmlns:a16="http://schemas.microsoft.com/office/drawing/2014/main" id="{61259FEA-02B1-4517-9C96-3EFE4EB750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7005" y="2591889"/>
            <a:ext cx="1920616" cy="2016394"/>
          </a:xfrm>
          <a:prstGeom prst="rect">
            <a:avLst/>
          </a:prstGeom>
        </p:spPr>
      </p:pic>
      <p:sp>
        <p:nvSpPr>
          <p:cNvPr id="20" name="TextBox 14">
            <a:extLst>
              <a:ext uri="{FF2B5EF4-FFF2-40B4-BE49-F238E27FC236}">
                <a16:creationId xmlns:a16="http://schemas.microsoft.com/office/drawing/2014/main" id="{B4A88309-D4BA-4E06-B1F2-B760EBADC6F2}"/>
              </a:ext>
            </a:extLst>
          </p:cNvPr>
          <p:cNvSpPr txBox="1"/>
          <p:nvPr/>
        </p:nvSpPr>
        <p:spPr>
          <a:xfrm>
            <a:off x="3782513" y="4730003"/>
            <a:ext cx="9957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等线" panose="020F0502020204030204"/>
                <a:ea typeface="+mn-ea"/>
                <a:cs typeface="+mn-cs"/>
              </a:rPr>
              <a:t>Model</a:t>
            </a:r>
          </a:p>
        </p:txBody>
      </p:sp>
      <p:sp>
        <p:nvSpPr>
          <p:cNvPr id="21" name="Right Arrow 8">
            <a:extLst>
              <a:ext uri="{FF2B5EF4-FFF2-40B4-BE49-F238E27FC236}">
                <a16:creationId xmlns:a16="http://schemas.microsoft.com/office/drawing/2014/main" id="{17D4654E-AB82-4EED-AD18-7B25702EADE3}"/>
              </a:ext>
            </a:extLst>
          </p:cNvPr>
          <p:cNvSpPr/>
          <p:nvPr/>
        </p:nvSpPr>
        <p:spPr>
          <a:xfrm>
            <a:off x="2866422" y="3298527"/>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2" name="Right Arrow 9">
            <a:extLst>
              <a:ext uri="{FF2B5EF4-FFF2-40B4-BE49-F238E27FC236}">
                <a16:creationId xmlns:a16="http://schemas.microsoft.com/office/drawing/2014/main" id="{1869056B-2D6A-48EE-BF9E-80C101F45774}"/>
              </a:ext>
            </a:extLst>
          </p:cNvPr>
          <p:cNvSpPr/>
          <p:nvPr/>
        </p:nvSpPr>
        <p:spPr>
          <a:xfrm>
            <a:off x="5272203" y="3298527"/>
            <a:ext cx="477111" cy="528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3"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87639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dirty="0"/>
              <a:t>Example 6: </a:t>
            </a:r>
            <a:r>
              <a:rPr lang="en-US" altLang="zh-CN" dirty="0"/>
              <a:t>Sentiment Analysis</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lstStyle/>
          <a:p>
            <a:r>
              <a:rPr lang="de-DE" altLang="zh-CN" dirty="0"/>
              <a:t>Business </a:t>
            </a:r>
            <a:r>
              <a:rPr lang="de-DE" altLang="zh-CN" dirty="0" err="1"/>
              <a:t>question</a:t>
            </a:r>
            <a:r>
              <a:rPr lang="de-DE" altLang="zh-CN" dirty="0"/>
              <a:t>: how can I know what people are thinking?</a:t>
            </a:r>
            <a:endParaRPr lang="en-GB" altLang="zh-CN" dirty="0"/>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Content Placeholder 6">
            <a:extLst>
              <a:ext uri="{FF2B5EF4-FFF2-40B4-BE49-F238E27FC236}">
                <a16:creationId xmlns:a16="http://schemas.microsoft.com/office/drawing/2014/main" id="{F2F82E39-E6F6-4B60-8CA2-E80DDB7B3D45}"/>
              </a:ext>
            </a:extLst>
          </p:cNvPr>
          <p:cNvPicPr>
            <a:picLocks noChangeAspect="1"/>
          </p:cNvPicPr>
          <p:nvPr/>
        </p:nvPicPr>
        <p:blipFill>
          <a:blip r:embed="rId2"/>
          <a:stretch>
            <a:fillRect/>
          </a:stretch>
        </p:blipFill>
        <p:spPr>
          <a:xfrm>
            <a:off x="2653064" y="3126783"/>
            <a:ext cx="3779838" cy="754063"/>
          </a:xfrm>
          <a:prstGeom prst="rect">
            <a:avLst/>
          </a:prstGeom>
        </p:spPr>
      </p:pic>
      <p:pic>
        <p:nvPicPr>
          <p:cNvPr id="7" name="Picture 8">
            <a:extLst>
              <a:ext uri="{FF2B5EF4-FFF2-40B4-BE49-F238E27FC236}">
                <a16:creationId xmlns:a16="http://schemas.microsoft.com/office/drawing/2014/main" id="{305E0261-340A-4CFE-9C86-F3F3F017A1AD}"/>
              </a:ext>
            </a:extLst>
          </p:cNvPr>
          <p:cNvPicPr>
            <a:picLocks noChangeAspect="1"/>
          </p:cNvPicPr>
          <p:nvPr/>
        </p:nvPicPr>
        <p:blipFill>
          <a:blip r:embed="rId3"/>
          <a:stretch>
            <a:fillRect/>
          </a:stretch>
        </p:blipFill>
        <p:spPr>
          <a:xfrm>
            <a:off x="2438285" y="2177250"/>
            <a:ext cx="5692935" cy="617306"/>
          </a:xfrm>
          <a:prstGeom prst="rect">
            <a:avLst/>
          </a:prstGeom>
        </p:spPr>
      </p:pic>
      <p:pic>
        <p:nvPicPr>
          <p:cNvPr id="8" name="Picture 9">
            <a:extLst>
              <a:ext uri="{FF2B5EF4-FFF2-40B4-BE49-F238E27FC236}">
                <a16:creationId xmlns:a16="http://schemas.microsoft.com/office/drawing/2014/main" id="{4891ABAB-1188-416B-915C-A7CC1D063D25}"/>
              </a:ext>
            </a:extLst>
          </p:cNvPr>
          <p:cNvPicPr>
            <a:picLocks noChangeAspect="1"/>
          </p:cNvPicPr>
          <p:nvPr/>
        </p:nvPicPr>
        <p:blipFill>
          <a:blip r:embed="rId4"/>
          <a:stretch>
            <a:fillRect/>
          </a:stretch>
        </p:blipFill>
        <p:spPr>
          <a:xfrm>
            <a:off x="2590800" y="4191000"/>
            <a:ext cx="2589256" cy="788780"/>
          </a:xfrm>
          <a:prstGeom prst="rect">
            <a:avLst/>
          </a:prstGeom>
        </p:spPr>
      </p:pic>
      <p:pic>
        <p:nvPicPr>
          <p:cNvPr id="9" name="Picture 2" descr="Feedback, Opinion, Gut, Bad, Neutral, Thumb, High, Down">
            <a:extLst>
              <a:ext uri="{FF2B5EF4-FFF2-40B4-BE49-F238E27FC236}">
                <a16:creationId xmlns:a16="http://schemas.microsoft.com/office/drawing/2014/main" id="{7B09CF2E-21BB-44E4-9C60-52138C367D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3909" r="69613"/>
          <a:stretch/>
        </p:blipFill>
        <p:spPr bwMode="auto">
          <a:xfrm>
            <a:off x="6709986" y="3164205"/>
            <a:ext cx="677025" cy="617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eedback, Opinion, Gut, Bad, Neutral, Thumb, High, Down">
            <a:extLst>
              <a:ext uri="{FF2B5EF4-FFF2-40B4-BE49-F238E27FC236}">
                <a16:creationId xmlns:a16="http://schemas.microsoft.com/office/drawing/2014/main" id="{5104B9DD-6FE5-4A50-83D7-E1727D834CF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035" t="74024" r="36395"/>
          <a:stretch/>
        </p:blipFill>
        <p:spPr bwMode="auto">
          <a:xfrm>
            <a:off x="6637019" y="4191002"/>
            <a:ext cx="681089" cy="6146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samsung s7 edge gold">
            <a:extLst>
              <a:ext uri="{FF2B5EF4-FFF2-40B4-BE49-F238E27FC236}">
                <a16:creationId xmlns:a16="http://schemas.microsoft.com/office/drawing/2014/main" id="{C1F32558-2511-4031-B7B5-2D805E342EE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664"/>
          <a:stretch/>
        </p:blipFill>
        <p:spPr bwMode="auto">
          <a:xfrm>
            <a:off x="1034597" y="2161827"/>
            <a:ext cx="1350411" cy="275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35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dirty="0"/>
              <a:t>Example 7: </a:t>
            </a:r>
            <a:r>
              <a:rPr lang="en-US" altLang="zh-CN" dirty="0"/>
              <a:t>Anomaly Detection</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fontScale="92500" lnSpcReduction="20000"/>
          </a:bodyPr>
          <a:lstStyle/>
          <a:p>
            <a:pPr marL="0" indent="0">
              <a:buNone/>
            </a:pPr>
            <a:r>
              <a:rPr lang="de-DE" altLang="zh-CN" dirty="0"/>
              <a:t>Business </a:t>
            </a:r>
            <a:r>
              <a:rPr lang="de-DE" altLang="zh-CN" dirty="0" err="1"/>
              <a:t>question</a:t>
            </a:r>
            <a:r>
              <a:rPr lang="de-DE" altLang="zh-CN" dirty="0"/>
              <a:t>: Can I </a:t>
            </a:r>
            <a:r>
              <a:rPr lang="en-GB" altLang="zh-CN" dirty="0"/>
              <a:t>predicting</a:t>
            </a:r>
            <a:r>
              <a:rPr lang="de-DE" altLang="zh-CN" dirty="0"/>
              <a:t> </a:t>
            </a:r>
            <a:r>
              <a:rPr lang="en-GB" altLang="zh-CN" dirty="0"/>
              <a:t>mechanical</a:t>
            </a:r>
            <a:r>
              <a:rPr lang="de-DE" altLang="zh-CN" dirty="0"/>
              <a:t> </a:t>
            </a:r>
            <a:r>
              <a:rPr lang="de-DE" altLang="zh-CN" dirty="0" err="1"/>
              <a:t>failure</a:t>
            </a:r>
            <a:r>
              <a:rPr lang="de-DE" altLang="zh-CN" dirty="0"/>
              <a:t> </a:t>
            </a:r>
            <a:r>
              <a:rPr lang="de-DE" altLang="zh-CN" dirty="0" err="1"/>
              <a:t>before</a:t>
            </a:r>
            <a:r>
              <a:rPr lang="de-DE" altLang="zh-CN" dirty="0"/>
              <a:t> </a:t>
            </a:r>
            <a:r>
              <a:rPr lang="de-DE" altLang="zh-CN" dirty="0" err="1"/>
              <a:t>it</a:t>
            </a:r>
            <a:r>
              <a:rPr lang="de-DE" altLang="zh-CN" dirty="0"/>
              <a:t> </a:t>
            </a:r>
            <a:r>
              <a:rPr lang="de-DE" altLang="zh-CN" dirty="0" err="1"/>
              <a:t>happens</a:t>
            </a:r>
            <a:r>
              <a:rPr lang="de-DE" altLang="zh-CN" dirty="0"/>
              <a:t>?</a:t>
            </a:r>
            <a:endParaRPr lang="en-GB" altLang="zh-CN"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r>
              <a:rPr lang="en-US" altLang="zh-CN" sz="1800" dirty="0"/>
              <a:t>Only some Spectral Time Series show the break down </a:t>
            </a:r>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Picture 19">
            <a:extLst>
              <a:ext uri="{FF2B5EF4-FFF2-40B4-BE49-F238E27FC236}">
                <a16:creationId xmlns:a16="http://schemas.microsoft.com/office/drawing/2014/main" id="{1991864D-94D8-4038-BE40-9B023B0CBB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375" y="3473192"/>
            <a:ext cx="5754722" cy="1563684"/>
          </a:xfrm>
          <a:prstGeom prst="rect">
            <a:avLst/>
          </a:prstGeom>
        </p:spPr>
      </p:pic>
      <p:pic>
        <p:nvPicPr>
          <p:cNvPr id="8" name="Picture 20">
            <a:extLst>
              <a:ext uri="{FF2B5EF4-FFF2-40B4-BE49-F238E27FC236}">
                <a16:creationId xmlns:a16="http://schemas.microsoft.com/office/drawing/2014/main" id="{0F8BD699-1C2B-483D-BBBB-B00E433016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937" y="1951064"/>
            <a:ext cx="5754720" cy="1557874"/>
          </a:xfrm>
          <a:prstGeom prst="rect">
            <a:avLst/>
          </a:prstGeom>
        </p:spPr>
      </p:pic>
      <p:sp>
        <p:nvSpPr>
          <p:cNvPr id="9" name="TextBox 6">
            <a:extLst>
              <a:ext uri="{FF2B5EF4-FFF2-40B4-BE49-F238E27FC236}">
                <a16:creationId xmlns:a16="http://schemas.microsoft.com/office/drawing/2014/main" id="{A3AAC861-6CA6-4BBC-9F88-8565CD476D49}"/>
              </a:ext>
            </a:extLst>
          </p:cNvPr>
          <p:cNvSpPr txBox="1"/>
          <p:nvPr/>
        </p:nvSpPr>
        <p:spPr>
          <a:xfrm>
            <a:off x="5105400" y="2189154"/>
            <a:ext cx="847145" cy="310598"/>
          </a:xfrm>
          <a:prstGeom prst="rect">
            <a:avLst/>
          </a:prstGeom>
          <a:noFill/>
          <a:ln>
            <a:solidFill>
              <a:schemeClr val="tx1">
                <a:lumMod val="50000"/>
                <a:lumOff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A1-SV3 [0, 100] Hz</a:t>
            </a:r>
          </a:p>
        </p:txBody>
      </p:sp>
      <p:sp>
        <p:nvSpPr>
          <p:cNvPr id="10" name="TextBox 7">
            <a:extLst>
              <a:ext uri="{FF2B5EF4-FFF2-40B4-BE49-F238E27FC236}">
                <a16:creationId xmlns:a16="http://schemas.microsoft.com/office/drawing/2014/main" id="{B8C8E1AC-A08B-440B-8D5A-4251D86362F7}"/>
              </a:ext>
            </a:extLst>
          </p:cNvPr>
          <p:cNvSpPr txBox="1"/>
          <p:nvPr/>
        </p:nvSpPr>
        <p:spPr>
          <a:xfrm>
            <a:off x="5121775" y="3653231"/>
            <a:ext cx="940882" cy="310598"/>
          </a:xfrm>
          <a:prstGeom prst="rect">
            <a:avLst/>
          </a:prstGeom>
          <a:noFill/>
          <a:ln>
            <a:solidFill>
              <a:schemeClr val="tx1">
                <a:lumMod val="50000"/>
                <a:lumOff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A1-SV3 [500, 600] Hz</a:t>
            </a:r>
          </a:p>
        </p:txBody>
      </p:sp>
      <p:sp>
        <p:nvSpPr>
          <p:cNvPr id="11" name="TextBox 9">
            <a:extLst>
              <a:ext uri="{FF2B5EF4-FFF2-40B4-BE49-F238E27FC236}">
                <a16:creationId xmlns:a16="http://schemas.microsoft.com/office/drawing/2014/main" id="{1C52D948-83F6-4D74-AB20-7D17249E5C21}"/>
              </a:ext>
            </a:extLst>
          </p:cNvPr>
          <p:cNvSpPr txBox="1"/>
          <p:nvPr/>
        </p:nvSpPr>
        <p:spPr>
          <a:xfrm>
            <a:off x="4176712" y="3656772"/>
            <a:ext cx="770945" cy="310598"/>
          </a:xfrm>
          <a:prstGeom prst="rect">
            <a:avLst/>
          </a:prstGeom>
          <a:noFill/>
          <a:ln>
            <a:solidFill>
              <a:schemeClr val="tx1">
                <a:lumMod val="50000"/>
                <a:lumOff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Breaking point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July 21, 2008</a:t>
            </a:r>
          </a:p>
        </p:txBody>
      </p:sp>
      <p:sp>
        <p:nvSpPr>
          <p:cNvPr id="12" name="TextBox 16">
            <a:extLst>
              <a:ext uri="{FF2B5EF4-FFF2-40B4-BE49-F238E27FC236}">
                <a16:creationId xmlns:a16="http://schemas.microsoft.com/office/drawing/2014/main" id="{3E1A8A1D-BA0B-46A6-BC55-DB784E2CBC00}"/>
              </a:ext>
            </a:extLst>
          </p:cNvPr>
          <p:cNvSpPr txBox="1"/>
          <p:nvPr/>
        </p:nvSpPr>
        <p:spPr>
          <a:xfrm>
            <a:off x="1651382" y="2914172"/>
            <a:ext cx="742194" cy="310598"/>
          </a:xfrm>
          <a:prstGeom prst="rect">
            <a:avLst/>
          </a:prstGeom>
          <a:noFill/>
          <a:ln>
            <a:solidFill>
              <a:schemeClr val="tx1">
                <a:lumMod val="50000"/>
                <a:lumOff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9"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31 August 2007</a:t>
            </a:r>
          </a:p>
        </p:txBody>
      </p:sp>
      <p:sp>
        <p:nvSpPr>
          <p:cNvPr id="13" name="TextBox 15">
            <a:extLst>
              <a:ext uri="{FF2B5EF4-FFF2-40B4-BE49-F238E27FC236}">
                <a16:creationId xmlns:a16="http://schemas.microsoft.com/office/drawing/2014/main" id="{A3F42681-61D9-46EE-AA3C-E29F1DE1F2A5}"/>
              </a:ext>
            </a:extLst>
          </p:cNvPr>
          <p:cNvSpPr txBox="1"/>
          <p:nvPr/>
        </p:nvSpPr>
        <p:spPr>
          <a:xfrm>
            <a:off x="667816" y="4108123"/>
            <a:ext cx="982043" cy="258532"/>
          </a:xfrm>
          <a:prstGeom prst="rect">
            <a:avLst/>
          </a:prstGeom>
          <a:noFill/>
          <a:ln>
            <a:solidFill>
              <a:schemeClr val="tx1">
                <a:lumMod val="50000"/>
                <a:lumOff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Training Set</a:t>
            </a:r>
          </a:p>
        </p:txBody>
      </p:sp>
      <p:sp>
        <p:nvSpPr>
          <p:cNvPr id="14" name="TextBox 17">
            <a:extLst>
              <a:ext uri="{FF2B5EF4-FFF2-40B4-BE49-F238E27FC236}">
                <a16:creationId xmlns:a16="http://schemas.microsoft.com/office/drawing/2014/main" id="{E84E9F7D-6DC9-4A12-8020-FCEC187B8AEE}"/>
              </a:ext>
            </a:extLst>
          </p:cNvPr>
          <p:cNvSpPr txBox="1"/>
          <p:nvPr/>
        </p:nvSpPr>
        <p:spPr>
          <a:xfrm>
            <a:off x="2209800" y="3605613"/>
            <a:ext cx="1494275" cy="424732"/>
          </a:xfrm>
          <a:prstGeom prst="rect">
            <a:avLst/>
          </a:prstGeom>
          <a:noFill/>
          <a:ln>
            <a:solidFill>
              <a:schemeClr val="tx1">
                <a:lumMod val="50000"/>
                <a:lumOff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a:ln>
                  <a:noFill/>
                </a:ln>
                <a:solidFill>
                  <a:srgbClr val="E7E6E6">
                    <a:lumMod val="50000"/>
                  </a:srgbClr>
                </a:solidFill>
                <a:effectLst/>
                <a:uLnTx/>
                <a:uFillTx/>
                <a:latin typeface="等线" panose="020F0502020204030204"/>
                <a:ea typeface="+mn-ea"/>
                <a:cs typeface="+mn-cs"/>
              </a:rPr>
              <a:t>Predictive Maintenance</a:t>
            </a:r>
          </a:p>
        </p:txBody>
      </p:sp>
      <p:pic>
        <p:nvPicPr>
          <p:cNvPr id="15" name="Picture 21">
            <a:extLst>
              <a:ext uri="{FF2B5EF4-FFF2-40B4-BE49-F238E27FC236}">
                <a16:creationId xmlns:a16="http://schemas.microsoft.com/office/drawing/2014/main" id="{4B5F817B-A8E9-47F4-A60B-28761B81BCF0}"/>
              </a:ext>
            </a:extLst>
          </p:cNvPr>
          <p:cNvPicPr>
            <a:picLocks noChangeAspect="1"/>
          </p:cNvPicPr>
          <p:nvPr/>
        </p:nvPicPr>
        <p:blipFill>
          <a:blip r:embed="rId4"/>
          <a:stretch>
            <a:fillRect/>
          </a:stretch>
        </p:blipFill>
        <p:spPr>
          <a:xfrm>
            <a:off x="6359204" y="1954262"/>
            <a:ext cx="2376771" cy="1518930"/>
          </a:xfrm>
          <a:prstGeom prst="rect">
            <a:avLst/>
          </a:prstGeom>
          <a:ln>
            <a:noFill/>
          </a:ln>
          <a:effectLst>
            <a:outerShdw blurRad="292100" dist="139700" dir="2700000" algn="tl" rotWithShape="0">
              <a:srgbClr val="333333">
                <a:alpha val="65000"/>
              </a:srgbClr>
            </a:outerShdw>
          </a:effectLst>
        </p:spPr>
      </p:pic>
      <p:pic>
        <p:nvPicPr>
          <p:cNvPr id="16" name="Picture 23">
            <a:extLst>
              <a:ext uri="{FF2B5EF4-FFF2-40B4-BE49-F238E27FC236}">
                <a16:creationId xmlns:a16="http://schemas.microsoft.com/office/drawing/2014/main" id="{08CCEB87-1131-4C33-BAE4-5C87EA00F7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991" y="3903143"/>
            <a:ext cx="764979" cy="1112696"/>
          </a:xfrm>
          <a:prstGeom prst="rect">
            <a:avLst/>
          </a:prstGeom>
        </p:spPr>
      </p:pic>
      <p:sp>
        <p:nvSpPr>
          <p:cNvPr id="17" name="TextBox 24">
            <a:extLst>
              <a:ext uri="{FF2B5EF4-FFF2-40B4-BE49-F238E27FC236}">
                <a16:creationId xmlns:a16="http://schemas.microsoft.com/office/drawing/2014/main" id="{ED52333D-40F9-408E-8E74-31D63E6B472A}"/>
              </a:ext>
            </a:extLst>
          </p:cNvPr>
          <p:cNvSpPr txBox="1"/>
          <p:nvPr/>
        </p:nvSpPr>
        <p:spPr>
          <a:xfrm>
            <a:off x="6961058" y="5043053"/>
            <a:ext cx="11849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black"/>
                </a:solidFill>
                <a:effectLst/>
                <a:uLnTx/>
                <a:uFillTx/>
                <a:latin typeface="等线" panose="020F0502020204030204"/>
                <a:ea typeface="+mn-ea"/>
                <a:cs typeface="+mn-cs"/>
              </a:rPr>
              <a:t>via REST</a:t>
            </a:r>
            <a:endParaRPr kumimoji="0" lang="en-GB" sz="1800" b="1"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8" name="Picture 2" descr="Image result for ambulance light">
            <a:extLst>
              <a:ext uri="{FF2B5EF4-FFF2-40B4-BE49-F238E27FC236}">
                <a16:creationId xmlns:a16="http://schemas.microsoft.com/office/drawing/2014/main" id="{DAA54411-B18B-4051-9D56-DBC701191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185" y="3663449"/>
            <a:ext cx="1358568" cy="13585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3">
            <a:extLst>
              <a:ext uri="{FF2B5EF4-FFF2-40B4-BE49-F238E27FC236}">
                <a16:creationId xmlns:a16="http://schemas.microsoft.com/office/drawing/2014/main" id="{C8077322-BDD1-4E9C-AB67-0C6B0E77025B}"/>
              </a:ext>
            </a:extLst>
          </p:cNvPr>
          <p:cNvCxnSpPr/>
          <p:nvPr/>
        </p:nvCxnSpPr>
        <p:spPr>
          <a:xfrm>
            <a:off x="2209800" y="1907404"/>
            <a:ext cx="0" cy="3043191"/>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10">
            <a:extLst>
              <a:ext uri="{FF2B5EF4-FFF2-40B4-BE49-F238E27FC236}">
                <a16:creationId xmlns:a16="http://schemas.microsoft.com/office/drawing/2014/main" id="{82533D6C-6C0E-4205-9505-17F38B0508A8}"/>
              </a:ext>
            </a:extLst>
          </p:cNvPr>
          <p:cNvSpPr/>
          <p:nvPr/>
        </p:nvSpPr>
        <p:spPr>
          <a:xfrm>
            <a:off x="4040841" y="3589844"/>
            <a:ext cx="138917" cy="119674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292" tIns="23146" rIns="46292" bIns="2314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12"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2" name="Rectangle 11">
            <a:extLst>
              <a:ext uri="{FF2B5EF4-FFF2-40B4-BE49-F238E27FC236}">
                <a16:creationId xmlns:a16="http://schemas.microsoft.com/office/drawing/2014/main" id="{34C009FD-184D-41A5-8EEC-01E140E84754}"/>
              </a:ext>
            </a:extLst>
          </p:cNvPr>
          <p:cNvSpPr/>
          <p:nvPr/>
        </p:nvSpPr>
        <p:spPr>
          <a:xfrm>
            <a:off x="4038601" y="2063816"/>
            <a:ext cx="138918" cy="119953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292" tIns="23146" rIns="46292" bIns="2314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12"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23" name="Straight Connector 18">
            <a:extLst>
              <a:ext uri="{FF2B5EF4-FFF2-40B4-BE49-F238E27FC236}">
                <a16:creationId xmlns:a16="http://schemas.microsoft.com/office/drawing/2014/main" id="{6580FF31-E0BD-4B27-A85B-208F72D6992D}"/>
              </a:ext>
            </a:extLst>
          </p:cNvPr>
          <p:cNvCxnSpPr/>
          <p:nvPr/>
        </p:nvCxnSpPr>
        <p:spPr>
          <a:xfrm>
            <a:off x="4108058" y="1902071"/>
            <a:ext cx="0" cy="3043191"/>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026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fontScale="90000"/>
          </a:bodyPr>
          <a:lstStyle/>
          <a:p>
            <a:r>
              <a:rPr lang="en-US" dirty="0"/>
              <a:t>Example 8: </a:t>
            </a:r>
            <a:r>
              <a:rPr lang="en-US" altLang="zh-CN" dirty="0"/>
              <a:t>Compound Search (Analytical Chemistry)</a:t>
            </a:r>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3" name="Group 2">
            <a:extLst>
              <a:ext uri="{FF2B5EF4-FFF2-40B4-BE49-F238E27FC236}">
                <a16:creationId xmlns:a16="http://schemas.microsoft.com/office/drawing/2014/main" id="{C68E9F8B-BF0E-DC48-B932-4286E1ABCB6E}"/>
              </a:ext>
            </a:extLst>
          </p:cNvPr>
          <p:cNvGrpSpPr/>
          <p:nvPr/>
        </p:nvGrpSpPr>
        <p:grpSpPr>
          <a:xfrm>
            <a:off x="457065" y="1975601"/>
            <a:ext cx="8299571" cy="3891799"/>
            <a:chOff x="457065" y="1404650"/>
            <a:chExt cx="8299571" cy="3891799"/>
          </a:xfrm>
        </p:grpSpPr>
        <p:pic>
          <p:nvPicPr>
            <p:cNvPr id="6" name="Picture 13">
              <a:extLst>
                <a:ext uri="{FF2B5EF4-FFF2-40B4-BE49-F238E27FC236}">
                  <a16:creationId xmlns:a16="http://schemas.microsoft.com/office/drawing/2014/main" id="{3A0B2CAD-6389-4C91-A718-A94A71CE5E0E}"/>
                </a:ext>
              </a:extLst>
            </p:cNvPr>
            <p:cNvPicPr>
              <a:picLocks noChangeAspect="1"/>
            </p:cNvPicPr>
            <p:nvPr/>
          </p:nvPicPr>
          <p:blipFill>
            <a:blip r:embed="rId2"/>
            <a:stretch>
              <a:fillRect/>
            </a:stretch>
          </p:blipFill>
          <p:spPr>
            <a:xfrm>
              <a:off x="3111806" y="3215515"/>
              <a:ext cx="2970431" cy="2080934"/>
            </a:xfrm>
            <a:prstGeom prst="rect">
              <a:avLst/>
            </a:prstGeom>
            <a:ln>
              <a:noFill/>
            </a:ln>
            <a:effectLst>
              <a:outerShdw blurRad="292100" dist="139700" dir="2700000" algn="tl" rotWithShape="0">
                <a:srgbClr val="333333">
                  <a:alpha val="65000"/>
                </a:srgbClr>
              </a:outerShdw>
            </a:effectLst>
          </p:spPr>
        </p:pic>
        <p:pic>
          <p:nvPicPr>
            <p:cNvPr id="7" name="Picture 12">
              <a:extLst>
                <a:ext uri="{FF2B5EF4-FFF2-40B4-BE49-F238E27FC236}">
                  <a16:creationId xmlns:a16="http://schemas.microsoft.com/office/drawing/2014/main" id="{E100ECB7-1369-4AA6-8D6D-50553CE63CA5}"/>
                </a:ext>
              </a:extLst>
            </p:cNvPr>
            <p:cNvPicPr>
              <a:picLocks noChangeAspect="1"/>
            </p:cNvPicPr>
            <p:nvPr/>
          </p:nvPicPr>
          <p:blipFill>
            <a:blip r:embed="rId3"/>
            <a:stretch>
              <a:fillRect/>
            </a:stretch>
          </p:blipFill>
          <p:spPr>
            <a:xfrm>
              <a:off x="7162800" y="3352800"/>
              <a:ext cx="1593836" cy="1863470"/>
            </a:xfrm>
            <a:prstGeom prst="rect">
              <a:avLst/>
            </a:prstGeom>
          </p:spPr>
        </p:pic>
        <p:pic>
          <p:nvPicPr>
            <p:cNvPr id="8" name="Content Placeholder 4">
              <a:extLst>
                <a:ext uri="{FF2B5EF4-FFF2-40B4-BE49-F238E27FC236}">
                  <a16:creationId xmlns:a16="http://schemas.microsoft.com/office/drawing/2014/main" id="{7F3A4281-503F-4C1F-90EF-D8DFE2103B7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4529" y="3810771"/>
              <a:ext cx="1388943" cy="941877"/>
            </a:xfrm>
            <a:prstGeom prst="rect">
              <a:avLst/>
            </a:prstGeom>
            <a:noFill/>
            <a:ln>
              <a:noFill/>
            </a:ln>
          </p:spPr>
        </p:pic>
        <p:sp>
          <p:nvSpPr>
            <p:cNvPr id="9" name="Speech Bubble: Oval 5">
              <a:extLst>
                <a:ext uri="{FF2B5EF4-FFF2-40B4-BE49-F238E27FC236}">
                  <a16:creationId xmlns:a16="http://schemas.microsoft.com/office/drawing/2014/main" id="{1E9567CF-4955-443C-9DCB-5E9FE11F73B6}"/>
                </a:ext>
              </a:extLst>
            </p:cNvPr>
            <p:cNvSpPr/>
            <p:nvPr/>
          </p:nvSpPr>
          <p:spPr>
            <a:xfrm>
              <a:off x="457065" y="1404650"/>
              <a:ext cx="3212813" cy="2039810"/>
            </a:xfrm>
            <a:prstGeom prst="wedgeEllipseCallout">
              <a:avLst>
                <a:gd name="adj1" fmla="val -20833"/>
                <a:gd name="adj2" fmla="val 62500"/>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10" name="Picture 3">
              <a:extLst>
                <a:ext uri="{FF2B5EF4-FFF2-40B4-BE49-F238E27FC236}">
                  <a16:creationId xmlns:a16="http://schemas.microsoft.com/office/drawing/2014/main" id="{C818C3E8-6191-46AA-AFD0-FBAD9B559C8E}"/>
                </a:ext>
              </a:extLst>
            </p:cNvPr>
            <p:cNvPicPr>
              <a:picLocks noChangeAspect="1"/>
            </p:cNvPicPr>
            <p:nvPr/>
          </p:nvPicPr>
          <p:blipFill>
            <a:blip r:embed="rId6"/>
            <a:stretch>
              <a:fillRect/>
            </a:stretch>
          </p:blipFill>
          <p:spPr>
            <a:xfrm>
              <a:off x="1476969" y="2376506"/>
              <a:ext cx="1372036" cy="930394"/>
            </a:xfrm>
            <a:prstGeom prst="rect">
              <a:avLst/>
            </a:prstGeom>
          </p:spPr>
        </p:pic>
        <p:pic>
          <p:nvPicPr>
            <p:cNvPr id="11" name="Picture 6">
              <a:extLst>
                <a:ext uri="{FF2B5EF4-FFF2-40B4-BE49-F238E27FC236}">
                  <a16:creationId xmlns:a16="http://schemas.microsoft.com/office/drawing/2014/main" id="{B3331BD9-B281-4010-A621-728A50E4C608}"/>
                </a:ext>
              </a:extLst>
            </p:cNvPr>
            <p:cNvPicPr>
              <a:picLocks noChangeAspect="1"/>
            </p:cNvPicPr>
            <p:nvPr/>
          </p:nvPicPr>
          <p:blipFill rotWithShape="1">
            <a:blip r:embed="rId7"/>
            <a:srcRect l="1880" t="4939" r="4423" b="6229"/>
            <a:stretch/>
          </p:blipFill>
          <p:spPr>
            <a:xfrm>
              <a:off x="4927566" y="1490937"/>
              <a:ext cx="2515565" cy="1500851"/>
            </a:xfrm>
            <a:prstGeom prst="rect">
              <a:avLst/>
            </a:prstGeom>
            <a:ln>
              <a:noFill/>
            </a:ln>
            <a:effectLst>
              <a:outerShdw blurRad="292100" dist="139700" dir="2700000" algn="tl" rotWithShape="0">
                <a:srgbClr val="333333">
                  <a:alpha val="65000"/>
                </a:srgbClr>
              </a:outerShdw>
            </a:effectLst>
          </p:spPr>
        </p:pic>
        <p:sp>
          <p:nvSpPr>
            <p:cNvPr id="12" name="Arrow: Right 9">
              <a:extLst>
                <a:ext uri="{FF2B5EF4-FFF2-40B4-BE49-F238E27FC236}">
                  <a16:creationId xmlns:a16="http://schemas.microsoft.com/office/drawing/2014/main" id="{01D5F0CE-0012-4FDC-8D75-A823982433E3}"/>
                </a:ext>
              </a:extLst>
            </p:cNvPr>
            <p:cNvSpPr/>
            <p:nvPr/>
          </p:nvSpPr>
          <p:spPr>
            <a:xfrm>
              <a:off x="3971159" y="2094100"/>
              <a:ext cx="838200" cy="4572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pic>
          <p:nvPicPr>
            <p:cNvPr id="13" name="Picture 2">
              <a:extLst>
                <a:ext uri="{FF2B5EF4-FFF2-40B4-BE49-F238E27FC236}">
                  <a16:creationId xmlns:a16="http://schemas.microsoft.com/office/drawing/2014/main" id="{B2AF0C3D-0D15-46A5-9EBE-0297A28E983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1171" y="3363441"/>
              <a:ext cx="2055081" cy="1350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Arrow: Right 11">
              <a:extLst>
                <a:ext uri="{FF2B5EF4-FFF2-40B4-BE49-F238E27FC236}">
                  <a16:creationId xmlns:a16="http://schemas.microsoft.com/office/drawing/2014/main" id="{5BC2695D-4F46-4400-8B31-D7DA78069303}"/>
                </a:ext>
              </a:extLst>
            </p:cNvPr>
            <p:cNvSpPr/>
            <p:nvPr/>
          </p:nvSpPr>
          <p:spPr>
            <a:xfrm rot="5400000">
              <a:off x="5621757" y="2773870"/>
              <a:ext cx="771380" cy="4572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TextBox 7">
              <a:extLst>
                <a:ext uri="{FF2B5EF4-FFF2-40B4-BE49-F238E27FC236}">
                  <a16:creationId xmlns:a16="http://schemas.microsoft.com/office/drawing/2014/main" id="{AADE5FE5-2CE8-43A2-81F0-5A878DA368C6}"/>
                </a:ext>
              </a:extLst>
            </p:cNvPr>
            <p:cNvSpPr txBox="1"/>
            <p:nvPr/>
          </p:nvSpPr>
          <p:spPr>
            <a:xfrm>
              <a:off x="622931" y="1961947"/>
              <a:ext cx="304800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等线" panose="020F0502020204030204"/>
                  <a:ea typeface="+mn-ea"/>
                  <a:cs typeface="+mn-cs"/>
                </a:rPr>
                <a:t>Are there other compounds having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等线" panose="020F0502020204030204"/>
                  <a:ea typeface="+mn-ea"/>
                  <a:cs typeface="+mn-cs"/>
                </a:rPr>
                <a:t>substructure and being a dopaminergic antagonist?</a:t>
              </a:r>
              <a:endParaRPr kumimoji="0" lang="de-DE" sz="10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grpSp>
      <p:sp>
        <p:nvSpPr>
          <p:cNvPr id="16" name="Content Placeholder 2">
            <a:extLst>
              <a:ext uri="{FF2B5EF4-FFF2-40B4-BE49-F238E27FC236}">
                <a16:creationId xmlns:a16="http://schemas.microsoft.com/office/drawing/2014/main" id="{459393EA-005C-7447-870E-C8F581B2ED05}"/>
              </a:ext>
            </a:extLst>
          </p:cNvPr>
          <p:cNvSpPr>
            <a:spLocks noGrp="1"/>
          </p:cNvSpPr>
          <p:nvPr>
            <p:ph idx="1"/>
          </p:nvPr>
        </p:nvSpPr>
        <p:spPr>
          <a:xfrm>
            <a:off x="379200" y="1002498"/>
            <a:ext cx="8460000" cy="771380"/>
          </a:xfrm>
        </p:spPr>
        <p:txBody>
          <a:bodyPr>
            <a:normAutofit fontScale="92500" lnSpcReduction="10000"/>
          </a:bodyPr>
          <a:lstStyle/>
          <a:p>
            <a:pPr marL="0" indent="0">
              <a:buNone/>
            </a:pPr>
            <a:r>
              <a:rPr lang="de-DE" altLang="zh-CN" dirty="0" err="1"/>
              <a:t>Questions</a:t>
            </a:r>
            <a:r>
              <a:rPr lang="de-DE" altLang="zh-CN" dirty="0"/>
              <a:t>: </a:t>
            </a:r>
            <a:r>
              <a:rPr lang="de-DE" altLang="zh-CN" dirty="0" err="1"/>
              <a:t>Improve</a:t>
            </a:r>
            <a:r>
              <a:rPr lang="de-DE" altLang="zh-CN" dirty="0"/>
              <a:t> </a:t>
            </a:r>
            <a:r>
              <a:rPr lang="de-DE" altLang="zh-CN" dirty="0" err="1"/>
              <a:t>product</a:t>
            </a:r>
            <a:r>
              <a:rPr lang="de-DE" altLang="zh-CN" dirty="0"/>
              <a:t> </a:t>
            </a:r>
            <a:r>
              <a:rPr lang="de-DE" altLang="zh-CN" dirty="0" err="1"/>
              <a:t>quality</a:t>
            </a:r>
            <a:r>
              <a:rPr lang="de-DE" altLang="zh-CN" dirty="0"/>
              <a:t>, material </a:t>
            </a:r>
            <a:r>
              <a:rPr lang="de-DE" altLang="zh-CN" dirty="0" err="1"/>
              <a:t>yield</a:t>
            </a:r>
            <a:r>
              <a:rPr lang="de-DE" altLang="zh-CN" dirty="0"/>
              <a:t> </a:t>
            </a:r>
            <a:r>
              <a:rPr lang="de-DE" altLang="zh-CN" dirty="0" err="1"/>
              <a:t>and</a:t>
            </a:r>
            <a:r>
              <a:rPr lang="de-DE" altLang="zh-CN" dirty="0"/>
              <a:t> </a:t>
            </a:r>
            <a:r>
              <a:rPr lang="de-DE" altLang="zh-CN" dirty="0" err="1"/>
              <a:t>properties</a:t>
            </a:r>
            <a:r>
              <a:rPr lang="de-DE" altLang="zh-CN" dirty="0"/>
              <a:t> </a:t>
            </a:r>
            <a:r>
              <a:rPr lang="de-DE" altLang="zh-CN" dirty="0" err="1"/>
              <a:t>of</a:t>
            </a:r>
            <a:r>
              <a:rPr lang="de-DE" altLang="zh-CN" dirty="0"/>
              <a:t> </a:t>
            </a:r>
            <a:r>
              <a:rPr lang="de-DE" altLang="zh-CN" dirty="0" err="1"/>
              <a:t>the</a:t>
            </a:r>
            <a:r>
              <a:rPr lang="de-DE" altLang="zh-CN" dirty="0"/>
              <a:t> material</a:t>
            </a:r>
            <a:endParaRPr lang="en-GB" altLang="zh-CN"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endParaRPr lang="en-CN" dirty="0"/>
          </a:p>
        </p:txBody>
      </p:sp>
    </p:spTree>
    <p:extLst>
      <p:ext uri="{BB962C8B-B14F-4D97-AF65-F5344CB8AC3E}">
        <p14:creationId xmlns:p14="http://schemas.microsoft.com/office/powerpoint/2010/main" val="2635849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2CE2-A722-874A-B1E7-9F0D0E5E28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4ECDF-69F2-9A41-AFCC-1FFFD7BF9859}" type="datetime4">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F7893A1E-0A57-3741-89AE-E4EA129C5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Content Placeholder 3">
            <a:extLst>
              <a:ext uri="{FF2B5EF4-FFF2-40B4-BE49-F238E27FC236}">
                <a16:creationId xmlns:a16="http://schemas.microsoft.com/office/drawing/2014/main" id="{590B64B3-6E2C-E747-A096-90C7B324C988}"/>
              </a:ext>
            </a:extLst>
          </p:cNvPr>
          <p:cNvSpPr>
            <a:spLocks noGrp="1"/>
          </p:cNvSpPr>
          <p:nvPr>
            <p:ph idx="1"/>
          </p:nvPr>
        </p:nvSpPr>
        <p:spPr>
          <a:xfrm>
            <a:off x="605790" y="1143000"/>
            <a:ext cx="7909560" cy="5029200"/>
          </a:xfrm>
        </p:spPr>
        <p:txBody>
          <a:bodyPr>
            <a:normAutofit fontScale="70000" lnSpcReduction="20000"/>
          </a:bodyPr>
          <a:lstStyle/>
          <a:p>
            <a:r>
              <a:rPr lang="en-US" dirty="0">
                <a:solidFill>
                  <a:schemeClr val="bg1"/>
                </a:solidFill>
              </a:rPr>
              <a:t>Background</a:t>
            </a:r>
          </a:p>
          <a:p>
            <a:r>
              <a:rPr lang="en-US" dirty="0"/>
              <a:t>Data Analytics Project Lifecycle</a:t>
            </a:r>
          </a:p>
          <a:p>
            <a:pPr lvl="1"/>
            <a:r>
              <a:rPr lang="en-US" dirty="0">
                <a:solidFill>
                  <a:schemeClr val="bg1"/>
                </a:solidFill>
              </a:rPr>
              <a:t>Example of Data Analytics Project</a:t>
            </a:r>
          </a:p>
          <a:p>
            <a:pPr lvl="1"/>
            <a:r>
              <a:rPr lang="en-US" dirty="0"/>
              <a:t>Project Understanding Phase</a:t>
            </a:r>
          </a:p>
          <a:p>
            <a:pPr lvl="1"/>
            <a:r>
              <a:rPr lang="en-US" dirty="0">
                <a:solidFill>
                  <a:schemeClr val="bg1"/>
                </a:solidFill>
              </a:rPr>
              <a:t>Data Understanding Phase</a:t>
            </a:r>
          </a:p>
          <a:p>
            <a:r>
              <a:rPr lang="en-US" dirty="0">
                <a:solidFill>
                  <a:schemeClr val="bg1"/>
                </a:solidFill>
              </a:rPr>
              <a:t>Data Format</a:t>
            </a:r>
          </a:p>
          <a:p>
            <a:r>
              <a:rPr lang="en-US" dirty="0">
                <a:solidFill>
                  <a:schemeClr val="bg1"/>
                </a:solidFill>
              </a:rPr>
              <a:t>Data Types</a:t>
            </a:r>
          </a:p>
          <a:p>
            <a:r>
              <a:rPr lang="en-US" dirty="0">
                <a:solidFill>
                  <a:schemeClr val="bg1"/>
                </a:solidFill>
              </a:rPr>
              <a:t>Assignment 1: In-class Essay</a:t>
            </a:r>
          </a:p>
          <a:p>
            <a:r>
              <a:rPr lang="en-US" dirty="0">
                <a:solidFill>
                  <a:schemeClr val="bg1"/>
                </a:solidFill>
              </a:rPr>
              <a:t>Assignment 2: In-class Quiz</a:t>
            </a:r>
          </a:p>
          <a:p>
            <a:r>
              <a:rPr lang="en-US" dirty="0">
                <a:solidFill>
                  <a:schemeClr val="bg1"/>
                </a:solidFill>
              </a:rPr>
              <a:t>Lab: Workflow in KNIME (Data Import Export)</a:t>
            </a:r>
          </a:p>
          <a:p>
            <a:r>
              <a:rPr lang="en-US" dirty="0">
                <a:solidFill>
                  <a:schemeClr val="bg1"/>
                </a:solidFill>
              </a:rPr>
              <a:t>Lab: Excel and CSV tables</a:t>
            </a:r>
          </a:p>
          <a:p>
            <a:r>
              <a:rPr lang="en-US" dirty="0">
                <a:solidFill>
                  <a:schemeClr val="bg1"/>
                </a:solidFill>
              </a:rPr>
              <a:t>APPENDIX: Introduction to KNIME</a:t>
            </a:r>
          </a:p>
        </p:txBody>
      </p:sp>
    </p:spTree>
    <p:extLst>
      <p:ext uri="{BB962C8B-B14F-4D97-AF65-F5344CB8AC3E}">
        <p14:creationId xmlns:p14="http://schemas.microsoft.com/office/powerpoint/2010/main" val="310108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1E7D-EDCA-164D-8A32-96F7C60B2216}"/>
              </a:ext>
            </a:extLst>
          </p:cNvPr>
          <p:cNvSpPr>
            <a:spLocks noGrp="1"/>
          </p:cNvSpPr>
          <p:nvPr>
            <p:ph type="title"/>
          </p:nvPr>
        </p:nvSpPr>
        <p:spPr/>
        <p:txBody>
          <a:bodyPr/>
          <a:lstStyle/>
          <a:p>
            <a:r>
              <a:rPr lang="en-US" noProof="0" dirty="0"/>
              <a:t>What is Data Science?</a:t>
            </a:r>
          </a:p>
        </p:txBody>
      </p:sp>
      <p:sp>
        <p:nvSpPr>
          <p:cNvPr id="3" name="Date Placeholder 2">
            <a:extLst>
              <a:ext uri="{FF2B5EF4-FFF2-40B4-BE49-F238E27FC236}">
                <a16:creationId xmlns:a16="http://schemas.microsoft.com/office/drawing/2014/main" id="{78EBCA4D-A92E-A34F-A5F2-3A2B2C32F7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7209E234-3921-984F-8C32-112BFCFE2E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Text Placeholder 5">
            <a:extLst>
              <a:ext uri="{FF2B5EF4-FFF2-40B4-BE49-F238E27FC236}">
                <a16:creationId xmlns:a16="http://schemas.microsoft.com/office/drawing/2014/main" id="{CC244403-621E-264C-B93B-B14ACE558DA3}"/>
              </a:ext>
            </a:extLst>
          </p:cNvPr>
          <p:cNvSpPr txBox="1">
            <a:spLocks/>
          </p:cNvSpPr>
          <p:nvPr/>
        </p:nvSpPr>
        <p:spPr>
          <a:xfrm>
            <a:off x="360000" y="1254921"/>
            <a:ext cx="8378825" cy="43076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0" fontAlgn="auto" latinLnBrk="0" hangingPunct="0">
              <a:lnSpc>
                <a:spcPct val="100000"/>
              </a:lnSpc>
              <a:spcBef>
                <a:spcPts val="750"/>
              </a:spcBef>
              <a:spcAft>
                <a:spcPts val="0"/>
              </a:spcAft>
              <a:buClr>
                <a:srgbClr val="92AEBC"/>
              </a:buClr>
              <a:buSzTx/>
              <a:buFont typeface="Symbol" pitchFamily="2" charset="2"/>
              <a:buNone/>
              <a:tabLst/>
              <a:defRPr/>
            </a:pPr>
            <a:r>
              <a:rPr kumimoji="0" lang="en-GB" sz="1800" b="1"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Data science</a:t>
            </a:r>
            <a:r>
              <a:rPr kumimoji="0" lang="en-GB"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is a multi-disciplinary field that uses scientific methods, processes, algorithms and systems to </a:t>
            </a:r>
            <a:r>
              <a:rPr kumimoji="0" lang="en-GB" sz="1800" b="1"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extract knowledge and insights </a:t>
            </a:r>
            <a:r>
              <a:rPr kumimoji="0" lang="en-GB"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from structured and unstructured data</a:t>
            </a: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a:t>
            </a:r>
          </a:p>
          <a:p>
            <a:pPr marL="0" marR="0" lvl="0" indent="0" algn="r" defTabSz="685800" rtl="0" eaLnBrk="0" fontAlgn="auto" latinLnBrk="0" hangingPunct="0">
              <a:lnSpc>
                <a:spcPct val="100000"/>
              </a:lnSpc>
              <a:spcBef>
                <a:spcPts val="750"/>
              </a:spcBef>
              <a:spcAft>
                <a:spcPts val="0"/>
              </a:spcAft>
              <a:buClr>
                <a:srgbClr val="92AEBC"/>
              </a:buClr>
              <a:buSzTx/>
              <a:buFont typeface="Symbol" pitchFamily="2" charset="2"/>
              <a:buNone/>
              <a:tabLst/>
              <a:defRPr/>
            </a:pP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[Wikipedia quoting Dhar 13, Leek 13]</a:t>
            </a:r>
          </a:p>
          <a:p>
            <a:pPr marL="0" marR="0" lvl="0" indent="0" algn="ctr" defTabSz="685800" rtl="0" eaLnBrk="0" fontAlgn="auto" latinLnBrk="0" hangingPunct="0">
              <a:lnSpc>
                <a:spcPct val="100000"/>
              </a:lnSpc>
              <a:spcBef>
                <a:spcPts val="750"/>
              </a:spcBef>
              <a:spcAft>
                <a:spcPts val="0"/>
              </a:spcAft>
              <a:buClr>
                <a:srgbClr val="92AEBC"/>
              </a:buClr>
              <a:buSzTx/>
              <a:buFont typeface="Symbol" pitchFamily="2" charset="2"/>
              <a:buNone/>
              <a:tabLst/>
              <a:defRPr/>
            </a:pPr>
            <a:endPar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endParaRPr>
          </a:p>
          <a:p>
            <a:pPr marL="0" marR="0" lvl="0" indent="0" algn="l" defTabSz="685800" rtl="0" eaLnBrk="0" fontAlgn="auto" latinLnBrk="0" hangingPunct="0">
              <a:lnSpc>
                <a:spcPct val="100000"/>
              </a:lnSpc>
              <a:spcBef>
                <a:spcPts val="750"/>
              </a:spcBef>
              <a:spcAft>
                <a:spcPts val="0"/>
              </a:spcAft>
              <a:buClr>
                <a:srgbClr val="92AEBC"/>
              </a:buClr>
              <a:buSzTx/>
              <a:buFont typeface="Symbol" pitchFamily="2" charset="2"/>
              <a:buNone/>
              <a:tabLst/>
              <a:defRPr/>
            </a:pPr>
            <a:endPar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endParaRPr>
          </a:p>
          <a:p>
            <a:pPr marL="0" marR="0" lvl="0" indent="0" algn="ctr" defTabSz="685800" rtl="0" eaLnBrk="0" fontAlgn="auto" latinLnBrk="0" hangingPunct="0">
              <a:lnSpc>
                <a:spcPct val="100000"/>
              </a:lnSpc>
              <a:spcBef>
                <a:spcPts val="750"/>
              </a:spcBef>
              <a:spcAft>
                <a:spcPts val="0"/>
              </a:spcAft>
              <a:buClr>
                <a:srgbClr val="92AEBC"/>
              </a:buClr>
              <a:buSzTx/>
              <a:buFont typeface="Symbol" pitchFamily="2" charset="2"/>
              <a:buNone/>
              <a:tabLst/>
              <a:defRPr/>
            </a:pPr>
            <a:endPar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endParaRPr>
          </a:p>
          <a:p>
            <a:pPr marL="0" marR="0" lvl="0" indent="0" algn="l" defTabSz="685800" rtl="0" eaLnBrk="0" fontAlgn="auto" latinLnBrk="0" hangingPunct="0">
              <a:lnSpc>
                <a:spcPct val="100000"/>
              </a:lnSpc>
              <a:spcBef>
                <a:spcPts val="750"/>
              </a:spcBef>
              <a:spcAft>
                <a:spcPts val="0"/>
              </a:spcAft>
              <a:buClr>
                <a:srgbClr val="92AEBC"/>
              </a:buClr>
              <a:buSzTx/>
              <a:buFont typeface="Symbol" pitchFamily="2" charset="2"/>
              <a:buNone/>
              <a:tabLst/>
              <a:defRPr/>
            </a:pP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Knowledge discovery in databases</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a:t>
            </a: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KDD</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is the process of </a:t>
            </a:r>
            <a:b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(semi-)automatic </a:t>
            </a:r>
            <a:r>
              <a:rPr kumimoji="0" lang="en-US" altLang="en-US" sz="1800" b="1"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extraction of knowledge </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from databases which is </a:t>
            </a: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valid</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a:t>
            </a: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previously unknown</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and </a:t>
            </a:r>
            <a:r>
              <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potentially useful.</a:t>
            </a:r>
          </a:p>
          <a:p>
            <a:pPr marL="0" marR="0" lvl="0" indent="0" algn="r" defTabSz="685800" rtl="0" eaLnBrk="0" fontAlgn="auto" latinLnBrk="0" hangingPunct="0">
              <a:lnSpc>
                <a:spcPct val="100000"/>
              </a:lnSpc>
              <a:spcBef>
                <a:spcPts val="750"/>
              </a:spcBef>
              <a:spcAft>
                <a:spcPts val="0"/>
              </a:spcAft>
              <a:buClr>
                <a:srgbClr val="92AEBC"/>
              </a:buClr>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[Fayyad, </a:t>
            </a:r>
            <a:r>
              <a:rPr kumimoji="0" lang="en-US" altLang="en-US" sz="1800" b="0" i="0" u="none" strike="noStrike" kern="1200" cap="none" spc="0" normalizeH="0" baseline="0" noProof="0" dirty="0" err="1">
                <a:ln>
                  <a:noFill/>
                </a:ln>
                <a:solidFill>
                  <a:srgbClr val="00386C">
                    <a:lumMod val="75000"/>
                  </a:srgbClr>
                </a:solidFill>
                <a:effectLst/>
                <a:uLnTx/>
                <a:uFillTx/>
                <a:latin typeface="Arial" panose="020B0604020202020204" pitchFamily="34" charset="0"/>
                <a:ea typeface="+mn-ea"/>
                <a:cs typeface="Arial" panose="020B0604020202020204" pitchFamily="34" charset="0"/>
              </a:rPr>
              <a:t>Piatetsky</a:t>
            </a:r>
            <a:r>
              <a:rPr kumimoji="0" lang="en-US" altLang="en-US" sz="18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-Shapiro &amp; Smyth 96]</a:t>
            </a:r>
          </a:p>
          <a:p>
            <a:pPr marL="0" marR="0" lvl="0" indent="0" algn="r" defTabSz="685800" rtl="0" eaLnBrk="0" fontAlgn="auto" latinLnBrk="0" hangingPunct="0">
              <a:lnSpc>
                <a:spcPct val="100000"/>
              </a:lnSpc>
              <a:spcBef>
                <a:spcPts val="750"/>
              </a:spcBef>
              <a:spcAft>
                <a:spcPts val="0"/>
              </a:spcAft>
              <a:buClr>
                <a:srgbClr val="92AEBC"/>
              </a:buClr>
              <a:buSzTx/>
              <a:buFont typeface="Symbol" pitchFamily="2" charset="2"/>
              <a:buNone/>
              <a:tabLst/>
              <a:defRPr/>
            </a:pPr>
            <a:endParaRPr kumimoji="0" lang="en-US" altLang="en-US" sz="18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2807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de-DE" altLang="zh-CN" dirty="0"/>
              <a:t>Determine the Project Objective</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lstStyle/>
          <a:p>
            <a:r>
              <a:rPr lang="de-DE" altLang="zh-CN" sz="2000" dirty="0"/>
              <a:t>What is the primary objective?</a:t>
            </a:r>
          </a:p>
          <a:p>
            <a:r>
              <a:rPr lang="de-DE" altLang="zh-CN" sz="2000" dirty="0"/>
              <a:t>What are the criteria for </a:t>
            </a:r>
            <a:r>
              <a:rPr lang="de-DE" altLang="zh-CN" sz="2000" dirty="0" err="1"/>
              <a:t>success</a:t>
            </a:r>
            <a:r>
              <a:rPr lang="de-DE" altLang="zh-CN" sz="2000" dirty="0"/>
              <a:t>?</a:t>
            </a:r>
          </a:p>
          <a:p>
            <a:pPr marL="0" indent="0">
              <a:buNone/>
            </a:pPr>
            <a:endParaRPr lang="de-DE" altLang="zh-CN" sz="2000" dirty="0"/>
          </a:p>
          <a:p>
            <a:pPr marL="0" indent="0">
              <a:buNone/>
            </a:pPr>
            <a:r>
              <a:rPr lang="de-DE" altLang="zh-CN" sz="2000" dirty="0" err="1"/>
              <a:t>Difficulty</a:t>
            </a:r>
            <a:r>
              <a:rPr lang="de-DE" altLang="zh-CN" sz="2000" dirty="0"/>
              <a:t>: The project owner &amp; </a:t>
            </a:r>
            <a:r>
              <a:rPr lang="de-DE" altLang="zh-CN" sz="2000" dirty="0" err="1"/>
              <a:t>the</a:t>
            </a:r>
            <a:r>
              <a:rPr lang="de-DE" altLang="zh-CN" sz="2000" dirty="0"/>
              <a:t> </a:t>
            </a:r>
            <a:r>
              <a:rPr lang="de-DE" altLang="zh-CN" sz="2000" dirty="0" err="1"/>
              <a:t>analyst</a:t>
            </a:r>
            <a:r>
              <a:rPr lang="de-DE" altLang="zh-CN" sz="2000" dirty="0"/>
              <a:t> </a:t>
            </a:r>
            <a:r>
              <a:rPr lang="de-DE" altLang="zh-CN" sz="2000" i="1" dirty="0"/>
              <a:t>speak different languages</a:t>
            </a:r>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9648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de-DE" altLang="zh-CN" dirty="0" err="1"/>
              <a:t>Determine</a:t>
            </a:r>
            <a:r>
              <a:rPr lang="de-DE" altLang="zh-CN" dirty="0"/>
              <a:t> </a:t>
            </a:r>
            <a:r>
              <a:rPr lang="de-DE" altLang="zh-CN" dirty="0" err="1"/>
              <a:t>the</a:t>
            </a:r>
            <a:r>
              <a:rPr lang="de-DE" altLang="zh-CN" dirty="0"/>
              <a:t> Project </a:t>
            </a:r>
            <a:r>
              <a:rPr lang="de-DE" altLang="zh-CN" dirty="0" err="1"/>
              <a:t>Objective</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419100" y="4173919"/>
            <a:ext cx="8305800" cy="1828800"/>
          </a:xfrm>
        </p:spPr>
        <p:txBody>
          <a:bodyPr/>
          <a:lstStyle/>
          <a:p>
            <a:r>
              <a:rPr lang="en-US" altLang="zh-CN" sz="1800" dirty="0"/>
              <a:t>Once the solution is identified</a:t>
            </a:r>
          </a:p>
          <a:p>
            <a:pPr lvl="1"/>
            <a:r>
              <a:rPr lang="en-US" altLang="zh-CN" sz="1800" dirty="0"/>
              <a:t>Explore advantages &amp; disadvantages</a:t>
            </a:r>
          </a:p>
          <a:p>
            <a:r>
              <a:rPr lang="en-US" altLang="zh-CN" sz="1800" dirty="0"/>
              <a:t>Is the goal</a:t>
            </a:r>
          </a:p>
          <a:p>
            <a:pPr lvl="1"/>
            <a:r>
              <a:rPr lang="en-US" altLang="zh-CN" sz="1800" dirty="0"/>
              <a:t>Precise enough?</a:t>
            </a:r>
          </a:p>
          <a:p>
            <a:pPr lvl="1"/>
            <a:r>
              <a:rPr lang="en-US" altLang="zh-CN" sz="1800" dirty="0"/>
              <a:t>Actionable?</a:t>
            </a:r>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aphicFrame>
        <p:nvGraphicFramePr>
          <p:cNvPr id="6" name="Table 6">
            <a:extLst>
              <a:ext uri="{FF2B5EF4-FFF2-40B4-BE49-F238E27FC236}">
                <a16:creationId xmlns:a16="http://schemas.microsoft.com/office/drawing/2014/main" id="{CB60205A-E999-4319-AA3D-BD5E95DB0591}"/>
              </a:ext>
            </a:extLst>
          </p:cNvPr>
          <p:cNvGraphicFramePr>
            <a:graphicFrameLocks noGrp="1"/>
          </p:cNvGraphicFramePr>
          <p:nvPr>
            <p:extLst/>
          </p:nvPr>
        </p:nvGraphicFramePr>
        <p:xfrm>
          <a:off x="398449" y="1575291"/>
          <a:ext cx="7940351" cy="2244999"/>
        </p:xfrm>
        <a:graphic>
          <a:graphicData uri="http://schemas.openxmlformats.org/drawingml/2006/table">
            <a:tbl>
              <a:tblPr firstCol="1" bandRow="1">
                <a:tableStyleId>{5C22544A-7EE6-4342-B048-85BDC9FD1C3A}</a:tableStyleId>
              </a:tblPr>
              <a:tblGrid>
                <a:gridCol w="1631988">
                  <a:extLst>
                    <a:ext uri="{9D8B030D-6E8A-4147-A177-3AD203B41FA5}">
                      <a16:colId xmlns:a16="http://schemas.microsoft.com/office/drawing/2014/main" val="1717123714"/>
                    </a:ext>
                  </a:extLst>
                </a:gridCol>
                <a:gridCol w="6308363">
                  <a:extLst>
                    <a:ext uri="{9D8B030D-6E8A-4147-A177-3AD203B41FA5}">
                      <a16:colId xmlns:a16="http://schemas.microsoft.com/office/drawing/2014/main" val="3587730444"/>
                    </a:ext>
                  </a:extLst>
                </a:gridCol>
              </a:tblGrid>
              <a:tr h="769451">
                <a:tc>
                  <a:txBody>
                    <a:bodyPr/>
                    <a:lstStyle/>
                    <a:p>
                      <a:r>
                        <a:rPr lang="en-GB" sz="1600" dirty="0"/>
                        <a:t>Objective</a:t>
                      </a:r>
                      <a:endParaRPr lang="en-US" sz="1600" dirty="0"/>
                    </a:p>
                  </a:txBody>
                  <a:tcPr/>
                </a:tc>
                <a:tc>
                  <a:txBody>
                    <a:bodyPr/>
                    <a:lstStyle/>
                    <a:p>
                      <a:r>
                        <a:rPr lang="en-US" sz="1600" b="0" i="0" u="none" strike="noStrike" kern="1200" baseline="0" dirty="0">
                          <a:solidFill>
                            <a:schemeClr val="dk1"/>
                          </a:solidFill>
                          <a:latin typeface="+mn-lt"/>
                          <a:ea typeface="+mn-ea"/>
                          <a:cs typeface="+mn-cs"/>
                        </a:rPr>
                        <a:t>Increase revenues (per campaign and/or per customer) in direct mailing campaigns by personalized offer and individual customer selection</a:t>
                      </a:r>
                      <a:endParaRPr lang="en-US" sz="1600" dirty="0"/>
                    </a:p>
                  </a:txBody>
                  <a:tcPr/>
                </a:tc>
                <a:extLst>
                  <a:ext uri="{0D108BD9-81ED-4DB2-BD59-A6C34878D82A}">
                    <a16:rowId xmlns:a16="http://schemas.microsoft.com/office/drawing/2014/main" val="3444367655"/>
                  </a:ext>
                </a:extLst>
              </a:tr>
              <a:tr h="831759">
                <a:tc>
                  <a:txBody>
                    <a:bodyPr/>
                    <a:lstStyle/>
                    <a:p>
                      <a:r>
                        <a:rPr lang="en-GB" sz="1600" dirty="0"/>
                        <a:t>Deliverable</a:t>
                      </a:r>
                      <a:endParaRPr lang="en-US" sz="1600" dirty="0"/>
                    </a:p>
                  </a:txBody>
                  <a:tcPr/>
                </a:tc>
                <a:tc>
                  <a:txBody>
                    <a:bodyPr/>
                    <a:lstStyle/>
                    <a:p>
                      <a:r>
                        <a:rPr lang="en-US" sz="1600" b="0" i="0" u="none" strike="noStrike" kern="1200" baseline="0" dirty="0">
                          <a:solidFill>
                            <a:schemeClr val="dk1"/>
                          </a:solidFill>
                          <a:latin typeface="+mn-lt"/>
                          <a:ea typeface="+mn-ea"/>
                          <a:cs typeface="+mn-cs"/>
                        </a:rPr>
                        <a:t>Software that automatically selects a specified number of customers from the database to whom the mailing shall be sent, runtime max. half-day for database of current size</a:t>
                      </a:r>
                      <a:endParaRPr lang="en-US" sz="1600" dirty="0"/>
                    </a:p>
                  </a:txBody>
                  <a:tcPr/>
                </a:tc>
                <a:extLst>
                  <a:ext uri="{0D108BD9-81ED-4DB2-BD59-A6C34878D82A}">
                    <a16:rowId xmlns:a16="http://schemas.microsoft.com/office/drawing/2014/main" val="1997770113"/>
                  </a:ext>
                </a:extLst>
              </a:tr>
              <a:tr h="590280">
                <a:tc>
                  <a:txBody>
                    <a:bodyPr/>
                    <a:lstStyle/>
                    <a:p>
                      <a:r>
                        <a:rPr lang="en-GB" sz="1600" dirty="0"/>
                        <a:t>Success criteria</a:t>
                      </a:r>
                      <a:endParaRPr lang="en-US" sz="1600" dirty="0"/>
                    </a:p>
                  </a:txBody>
                  <a:tcPr/>
                </a:tc>
                <a:tc>
                  <a:txBody>
                    <a:bodyPr/>
                    <a:lstStyle/>
                    <a:p>
                      <a:r>
                        <a:rPr lang="en-US" sz="1600" b="0" i="0" u="none" strike="noStrike" kern="1200" baseline="0" dirty="0">
                          <a:solidFill>
                            <a:schemeClr val="dk1"/>
                          </a:solidFill>
                          <a:latin typeface="+mn-lt"/>
                          <a:ea typeface="+mn-ea"/>
                          <a:cs typeface="+mn-cs"/>
                        </a:rPr>
                        <a:t>Improve order rate by 5% or total revenues by 5%, measured within 4 weeks after mailing was sent, compared to rate of last 3 mailings</a:t>
                      </a:r>
                      <a:endParaRPr lang="en-US" sz="1600" dirty="0"/>
                    </a:p>
                  </a:txBody>
                  <a:tcPr/>
                </a:tc>
                <a:extLst>
                  <a:ext uri="{0D108BD9-81ED-4DB2-BD59-A6C34878D82A}">
                    <a16:rowId xmlns:a16="http://schemas.microsoft.com/office/drawing/2014/main" val="54935062"/>
                  </a:ext>
                </a:extLst>
              </a:tr>
            </a:tbl>
          </a:graphicData>
        </a:graphic>
      </p:graphicFrame>
      <p:sp>
        <p:nvSpPr>
          <p:cNvPr id="7" name="TextBox 6">
            <a:extLst>
              <a:ext uri="{FF2B5EF4-FFF2-40B4-BE49-F238E27FC236}">
                <a16:creationId xmlns:a16="http://schemas.microsoft.com/office/drawing/2014/main" id="{B3F3F2CE-4D0B-574D-B11E-E91E3645C241}"/>
              </a:ext>
            </a:extLst>
          </p:cNvPr>
          <p:cNvSpPr txBox="1"/>
          <p:nvPr/>
        </p:nvSpPr>
        <p:spPr>
          <a:xfrm>
            <a:off x="377112" y="1185169"/>
            <a:ext cx="39701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panose="020F0502020204030204"/>
                <a:ea typeface="+mn-ea"/>
                <a:cs typeface="+mn-cs"/>
              </a:rPr>
              <a:t>Example:</a:t>
            </a:r>
          </a:p>
        </p:txBody>
      </p:sp>
    </p:spTree>
    <p:extLst>
      <p:ext uri="{BB962C8B-B14F-4D97-AF65-F5344CB8AC3E}">
        <p14:creationId xmlns:p14="http://schemas.microsoft.com/office/powerpoint/2010/main" val="2383967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de-DE" altLang="zh-CN" dirty="0" err="1"/>
              <a:t>Cognitive</a:t>
            </a:r>
            <a:r>
              <a:rPr lang="de-DE" altLang="zh-CN" dirty="0"/>
              <a:t> </a:t>
            </a:r>
            <a:r>
              <a:rPr lang="de-DE" altLang="zh-CN" dirty="0" err="1"/>
              <a:t>Maps</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192491" y="1087337"/>
            <a:ext cx="3007909" cy="5004000"/>
          </a:xfrm>
        </p:spPr>
        <p:txBody>
          <a:bodyPr>
            <a:normAutofit/>
          </a:bodyPr>
          <a:lstStyle/>
          <a:p>
            <a:pPr marL="0" indent="0">
              <a:buNone/>
            </a:pPr>
            <a:r>
              <a:rPr lang="de-DE" altLang="zh-CN" sz="1800" dirty="0" err="1"/>
              <a:t>Sketching</a:t>
            </a:r>
            <a:r>
              <a:rPr lang="de-DE" altLang="zh-CN" sz="1800" dirty="0"/>
              <a:t> </a:t>
            </a:r>
            <a:r>
              <a:rPr lang="de-DE" altLang="zh-CN" sz="1800" dirty="0" err="1"/>
              <a:t>tool</a:t>
            </a:r>
            <a:r>
              <a:rPr lang="de-DE" altLang="zh-CN" sz="1800" dirty="0"/>
              <a:t>:</a:t>
            </a:r>
          </a:p>
          <a:p>
            <a:r>
              <a:rPr lang="de-DE" altLang="zh-CN" sz="1800" dirty="0"/>
              <a:t>Beliefs</a:t>
            </a:r>
          </a:p>
          <a:p>
            <a:r>
              <a:rPr lang="de-DE" altLang="zh-CN" sz="1800" dirty="0"/>
              <a:t>Experiences</a:t>
            </a:r>
          </a:p>
          <a:p>
            <a:r>
              <a:rPr lang="de-DE" altLang="zh-CN" sz="1800" dirty="0"/>
              <a:t>Known factors</a:t>
            </a:r>
          </a:p>
          <a:p>
            <a:r>
              <a:rPr lang="de-DE" altLang="zh-CN" sz="1800" dirty="0" err="1"/>
              <a:t>How</a:t>
            </a:r>
            <a:r>
              <a:rPr lang="de-DE" altLang="zh-CN" sz="1800" dirty="0"/>
              <a:t> </a:t>
            </a:r>
            <a:r>
              <a:rPr lang="de-DE" altLang="zh-CN" sz="1800" dirty="0" err="1"/>
              <a:t>factors</a:t>
            </a:r>
            <a:r>
              <a:rPr lang="de-DE" altLang="zh-CN" sz="1800" dirty="0"/>
              <a:t> </a:t>
            </a:r>
            <a:r>
              <a:rPr lang="de-DE" altLang="zh-CN" sz="1800" dirty="0" err="1"/>
              <a:t>influence</a:t>
            </a:r>
            <a:r>
              <a:rPr lang="de-DE" altLang="zh-CN" sz="1800" dirty="0"/>
              <a:t> </a:t>
            </a:r>
            <a:r>
              <a:rPr lang="de-DE" altLang="zh-CN" sz="1800" dirty="0" err="1"/>
              <a:t>each</a:t>
            </a:r>
            <a:r>
              <a:rPr lang="de-DE" altLang="zh-CN" sz="1800" dirty="0"/>
              <a:t> other</a:t>
            </a:r>
          </a:p>
          <a:p>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1">
            <a:extLst>
              <a:ext uri="{FF2B5EF4-FFF2-40B4-BE49-F238E27FC236}">
                <a16:creationId xmlns:a16="http://schemas.microsoft.com/office/drawing/2014/main" id="{D69B86C4-5652-410D-BE87-BC4B47687B6B}"/>
              </a:ext>
            </a:extLst>
          </p:cNvPr>
          <p:cNvPicPr>
            <a:picLocks noChangeAspect="1"/>
          </p:cNvPicPr>
          <p:nvPr/>
        </p:nvPicPr>
        <p:blipFill>
          <a:blip r:embed="rId2"/>
          <a:stretch>
            <a:fillRect/>
          </a:stretch>
        </p:blipFill>
        <p:spPr>
          <a:xfrm>
            <a:off x="2880000" y="1080000"/>
            <a:ext cx="6101150" cy="4680000"/>
          </a:xfrm>
          <a:prstGeom prst="rect">
            <a:avLst/>
          </a:prstGeom>
        </p:spPr>
      </p:pic>
    </p:spTree>
    <p:extLst>
      <p:ext uri="{BB962C8B-B14F-4D97-AF65-F5344CB8AC3E}">
        <p14:creationId xmlns:p14="http://schemas.microsoft.com/office/powerpoint/2010/main" val="85240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de-DE" altLang="zh-CN" dirty="0" err="1"/>
              <a:t>Cognitive</a:t>
            </a:r>
            <a:r>
              <a:rPr lang="de-DE" altLang="zh-CN" dirty="0"/>
              <a:t> </a:t>
            </a:r>
            <a:r>
              <a:rPr lang="de-DE" altLang="zh-CN" dirty="0" err="1"/>
              <a:t>Maps</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152400" y="1185152"/>
            <a:ext cx="2727600" cy="4834647"/>
          </a:xfrm>
        </p:spPr>
        <p:txBody>
          <a:bodyPr>
            <a:normAutofit/>
          </a:bodyPr>
          <a:lstStyle/>
          <a:p>
            <a:pPr marL="0" indent="0">
              <a:buNone/>
            </a:pPr>
            <a:r>
              <a:rPr lang="de-DE" altLang="zh-CN" sz="1600" dirty="0"/>
              <a:t>How often will a certain product be found in a basket?</a:t>
            </a:r>
          </a:p>
          <a:p>
            <a:r>
              <a:rPr lang="de-DE" altLang="zh-CN" sz="1600" dirty="0"/>
              <a:t>Directly influenced by factors around it</a:t>
            </a:r>
          </a:p>
          <a:p>
            <a:pPr lvl="1"/>
            <a:r>
              <a:rPr lang="de-DE" altLang="zh-CN" sz="1600" dirty="0"/>
              <a:t>E.g., affordability</a:t>
            </a:r>
          </a:p>
          <a:p>
            <a:r>
              <a:rPr lang="de-DE" altLang="zh-CN" sz="1600" dirty="0"/>
              <a:t>Indirectly influenced by other factors</a:t>
            </a:r>
          </a:p>
          <a:p>
            <a:pPr lvl="1"/>
            <a:r>
              <a:rPr lang="de-DE" altLang="zh-CN" sz="1600" dirty="0"/>
              <a:t>E.g., size of household</a:t>
            </a:r>
          </a:p>
          <a:p>
            <a:r>
              <a:rPr lang="de-DE" altLang="zh-CN" sz="1600" dirty="0"/>
              <a:t>Postive or negative correlation</a:t>
            </a:r>
          </a:p>
          <a:p>
            <a:endParaRPr lang="en-CN" sz="16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1">
            <a:extLst>
              <a:ext uri="{FF2B5EF4-FFF2-40B4-BE49-F238E27FC236}">
                <a16:creationId xmlns:a16="http://schemas.microsoft.com/office/drawing/2014/main" id="{156CDCCF-843C-4922-B398-C066749EA704}"/>
              </a:ext>
            </a:extLst>
          </p:cNvPr>
          <p:cNvPicPr>
            <a:picLocks noChangeAspect="1"/>
          </p:cNvPicPr>
          <p:nvPr/>
        </p:nvPicPr>
        <p:blipFill>
          <a:blip r:embed="rId2"/>
          <a:stretch>
            <a:fillRect/>
          </a:stretch>
        </p:blipFill>
        <p:spPr>
          <a:xfrm>
            <a:off x="2880000" y="1080000"/>
            <a:ext cx="6101152" cy="4680000"/>
          </a:xfrm>
          <a:prstGeom prst="rect">
            <a:avLst/>
          </a:prstGeom>
        </p:spPr>
      </p:pic>
    </p:spTree>
    <p:extLst>
      <p:ext uri="{BB962C8B-B14F-4D97-AF65-F5344CB8AC3E}">
        <p14:creationId xmlns:p14="http://schemas.microsoft.com/office/powerpoint/2010/main" val="3172041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altLang="zh-CN" dirty="0"/>
              <a:t>Assess the Situation</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fontScale="85000" lnSpcReduction="20000"/>
          </a:bodyPr>
          <a:lstStyle/>
          <a:p>
            <a:pPr>
              <a:lnSpc>
                <a:spcPct val="100000"/>
              </a:lnSpc>
              <a:spcBef>
                <a:spcPts val="600"/>
              </a:spcBef>
              <a:spcAft>
                <a:spcPts val="600"/>
              </a:spcAft>
            </a:pPr>
            <a:r>
              <a:rPr lang="en-US" altLang="zh-CN" sz="2200" dirty="0"/>
              <a:t>Will this be a successful data analysis project?</a:t>
            </a:r>
          </a:p>
          <a:p>
            <a:pPr>
              <a:lnSpc>
                <a:spcPct val="100000"/>
              </a:lnSpc>
              <a:spcBef>
                <a:spcPts val="600"/>
              </a:spcBef>
              <a:spcAft>
                <a:spcPts val="600"/>
              </a:spcAft>
            </a:pPr>
            <a:endParaRPr lang="en-US" altLang="zh-CN" sz="2200" dirty="0"/>
          </a:p>
          <a:p>
            <a:pPr marL="0" indent="0">
              <a:lnSpc>
                <a:spcPct val="100000"/>
              </a:lnSpc>
              <a:spcBef>
                <a:spcPts val="600"/>
              </a:spcBef>
              <a:spcAft>
                <a:spcPts val="600"/>
              </a:spcAft>
              <a:buNone/>
            </a:pPr>
            <a:r>
              <a:rPr lang="en-US" altLang="zh-CN" sz="2200" dirty="0"/>
              <a:t>Examine the following:</a:t>
            </a:r>
          </a:p>
          <a:p>
            <a:pPr>
              <a:lnSpc>
                <a:spcPct val="100000"/>
              </a:lnSpc>
              <a:spcBef>
                <a:spcPts val="600"/>
              </a:spcBef>
              <a:spcAft>
                <a:spcPts val="600"/>
              </a:spcAft>
            </a:pPr>
            <a:r>
              <a:rPr lang="en-US" altLang="zh-CN" sz="2200" b="1" dirty="0"/>
              <a:t>Requirements and constraints</a:t>
            </a:r>
          </a:p>
          <a:p>
            <a:pPr lvl="1">
              <a:lnSpc>
                <a:spcPct val="100000"/>
              </a:lnSpc>
              <a:spcBef>
                <a:spcPts val="600"/>
              </a:spcBef>
              <a:spcAft>
                <a:spcPts val="600"/>
              </a:spcAft>
            </a:pPr>
            <a:r>
              <a:rPr lang="en-US" altLang="zh-CN" sz="2200" dirty="0"/>
              <a:t>Model requirements (e.g., explanatory model)</a:t>
            </a:r>
          </a:p>
          <a:p>
            <a:pPr lvl="1">
              <a:lnSpc>
                <a:spcPct val="100000"/>
              </a:lnSpc>
              <a:spcBef>
                <a:spcPts val="600"/>
              </a:spcBef>
              <a:spcAft>
                <a:spcPts val="600"/>
              </a:spcAft>
            </a:pPr>
            <a:r>
              <a:rPr lang="en-US" altLang="zh-CN" sz="2200" dirty="0"/>
              <a:t>Ethical, political, and legal issues (e.g., must exclude gender, race, and/or age)</a:t>
            </a:r>
          </a:p>
          <a:p>
            <a:pPr lvl="1">
              <a:lnSpc>
                <a:spcPct val="100000"/>
              </a:lnSpc>
              <a:spcBef>
                <a:spcPts val="600"/>
              </a:spcBef>
              <a:spcAft>
                <a:spcPts val="600"/>
              </a:spcAft>
            </a:pPr>
            <a:r>
              <a:rPr lang="en-US" altLang="zh-CN" sz="2200" dirty="0"/>
              <a:t>Technical constrains</a:t>
            </a:r>
          </a:p>
          <a:p>
            <a:pPr>
              <a:lnSpc>
                <a:spcPct val="100000"/>
              </a:lnSpc>
              <a:spcBef>
                <a:spcPts val="600"/>
              </a:spcBef>
              <a:spcAft>
                <a:spcPts val="600"/>
              </a:spcAft>
            </a:pPr>
            <a:r>
              <a:rPr lang="en-US" altLang="zh-CN" sz="2200" b="1" dirty="0"/>
              <a:t>Assumptions</a:t>
            </a:r>
          </a:p>
          <a:p>
            <a:pPr lvl="1">
              <a:lnSpc>
                <a:spcPct val="100000"/>
              </a:lnSpc>
              <a:spcBef>
                <a:spcPts val="600"/>
              </a:spcBef>
              <a:spcAft>
                <a:spcPts val="600"/>
              </a:spcAft>
            </a:pPr>
            <a:r>
              <a:rPr lang="en-US" altLang="zh-CN" sz="2200" dirty="0"/>
              <a:t>Representativeness (the sample represents the whole population)</a:t>
            </a:r>
          </a:p>
          <a:p>
            <a:pPr lvl="1">
              <a:lnSpc>
                <a:spcPct val="100000"/>
              </a:lnSpc>
              <a:spcBef>
                <a:spcPts val="600"/>
              </a:spcBef>
              <a:spcAft>
                <a:spcPts val="600"/>
              </a:spcAft>
            </a:pPr>
            <a:r>
              <a:rPr lang="en-US" altLang="zh-CN" sz="2200" dirty="0"/>
              <a:t>Informativeness (influencing factors should be included in the model)</a:t>
            </a:r>
          </a:p>
          <a:p>
            <a:pPr lvl="1">
              <a:lnSpc>
                <a:spcPct val="100000"/>
              </a:lnSpc>
              <a:spcBef>
                <a:spcPts val="600"/>
              </a:spcBef>
              <a:spcAft>
                <a:spcPts val="600"/>
              </a:spcAft>
            </a:pPr>
            <a:r>
              <a:rPr lang="en-US" altLang="zh-CN" sz="2200" dirty="0"/>
              <a:t>Good data quality</a:t>
            </a:r>
          </a:p>
          <a:p>
            <a:pPr lvl="1">
              <a:lnSpc>
                <a:spcPct val="100000"/>
              </a:lnSpc>
              <a:spcBef>
                <a:spcPts val="600"/>
              </a:spcBef>
              <a:spcAft>
                <a:spcPts val="600"/>
              </a:spcAft>
            </a:pPr>
            <a:r>
              <a:rPr lang="en-US" altLang="zh-CN" sz="2200" dirty="0"/>
              <a:t>Presence of external factors</a:t>
            </a:r>
          </a:p>
          <a:p>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1366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US" altLang="zh-CN" dirty="0"/>
              <a:t>Determine Analysis Goals</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lnSpcReduction="10000"/>
          </a:bodyPr>
          <a:lstStyle/>
          <a:p>
            <a:pPr marL="6350" indent="0">
              <a:buNone/>
            </a:pPr>
            <a:r>
              <a:rPr lang="en-US" altLang="zh-CN" sz="1800" dirty="0"/>
              <a:t>Select models and techniques with the following properties</a:t>
            </a:r>
          </a:p>
          <a:p>
            <a:pPr marL="6350" indent="0">
              <a:buNone/>
            </a:pPr>
            <a:endParaRPr lang="en-US" altLang="zh-CN" sz="1800" dirty="0"/>
          </a:p>
          <a:p>
            <a:pPr lvl="1"/>
            <a:r>
              <a:rPr lang="en-US" altLang="zh-CN" sz="1800" b="1" dirty="0"/>
              <a:t>Interpretability</a:t>
            </a:r>
          </a:p>
          <a:p>
            <a:pPr lvl="2"/>
            <a:r>
              <a:rPr lang="en-US" altLang="zh-CN" sz="1800" dirty="0"/>
              <a:t>The model can be understood / interpreted</a:t>
            </a:r>
          </a:p>
          <a:p>
            <a:pPr lvl="2"/>
            <a:endParaRPr lang="en-US" altLang="zh-CN" sz="1800" dirty="0"/>
          </a:p>
          <a:p>
            <a:pPr lvl="1"/>
            <a:r>
              <a:rPr lang="en-US" altLang="zh-CN" sz="1800" b="1" dirty="0"/>
              <a:t>Reproducibility / stability</a:t>
            </a:r>
          </a:p>
          <a:p>
            <a:pPr lvl="2"/>
            <a:r>
              <a:rPr lang="en-US" altLang="zh-CN" sz="1800" dirty="0"/>
              <a:t>Similar model performance every time the analysis is carried out</a:t>
            </a:r>
          </a:p>
          <a:p>
            <a:pPr lvl="2"/>
            <a:endParaRPr lang="en-US" altLang="zh-CN" sz="1800" dirty="0"/>
          </a:p>
          <a:p>
            <a:pPr lvl="1"/>
            <a:r>
              <a:rPr lang="en-US" altLang="zh-CN" sz="1800" b="1" dirty="0"/>
              <a:t>Model flexibility / adequacy</a:t>
            </a:r>
          </a:p>
          <a:p>
            <a:pPr lvl="2"/>
            <a:r>
              <a:rPr lang="en-US" altLang="zh-CN" sz="1800" dirty="0"/>
              <a:t>The model can adapt to more complicated situations</a:t>
            </a:r>
          </a:p>
          <a:p>
            <a:pPr lvl="2"/>
            <a:endParaRPr lang="en-US" altLang="zh-CN" sz="1800" dirty="0"/>
          </a:p>
          <a:p>
            <a:pPr lvl="1"/>
            <a:r>
              <a:rPr lang="en-US" altLang="zh-CN" sz="1800" b="1" dirty="0"/>
              <a:t>Runtime</a:t>
            </a:r>
          </a:p>
          <a:p>
            <a:pPr lvl="2"/>
            <a:r>
              <a:rPr lang="en-US" altLang="zh-CN" sz="1800" dirty="0"/>
              <a:t>Strict runtime requirements may limit computationally intensive approaches</a:t>
            </a:r>
          </a:p>
          <a:p>
            <a:pPr lvl="2"/>
            <a:endParaRPr lang="en-US" altLang="zh-CN" sz="1800" dirty="0"/>
          </a:p>
          <a:p>
            <a:pPr lvl="1"/>
            <a:r>
              <a:rPr lang="en-US" altLang="zh-CN" sz="1800" b="1" dirty="0"/>
              <a:t>Interestingness / use of expert knowledge</a:t>
            </a:r>
          </a:p>
          <a:p>
            <a:pPr lvl="2"/>
            <a:r>
              <a:rPr lang="en-US" altLang="zh-CN" sz="1800" dirty="0"/>
              <a:t>Experts may already know the findings from the analysis</a:t>
            </a:r>
          </a:p>
          <a:p>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8902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62CE2-A722-874A-B1E7-9F0D0E5E28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4ECDF-69F2-9A41-AFCC-1FFFD7BF9859}" type="datetime4">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 name="Slide Number Placeholder 2">
            <a:extLst>
              <a:ext uri="{FF2B5EF4-FFF2-40B4-BE49-F238E27FC236}">
                <a16:creationId xmlns:a16="http://schemas.microsoft.com/office/drawing/2014/main" id="{F7893A1E-0A57-3741-89AE-E4EA129C5B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 name="Content Placeholder 3">
            <a:extLst>
              <a:ext uri="{FF2B5EF4-FFF2-40B4-BE49-F238E27FC236}">
                <a16:creationId xmlns:a16="http://schemas.microsoft.com/office/drawing/2014/main" id="{590B64B3-6E2C-E747-A096-90C7B324C988}"/>
              </a:ext>
            </a:extLst>
          </p:cNvPr>
          <p:cNvSpPr>
            <a:spLocks noGrp="1"/>
          </p:cNvSpPr>
          <p:nvPr>
            <p:ph idx="1"/>
          </p:nvPr>
        </p:nvSpPr>
        <p:spPr>
          <a:xfrm>
            <a:off x="605790" y="1143000"/>
            <a:ext cx="7909560" cy="5029200"/>
          </a:xfrm>
        </p:spPr>
        <p:txBody>
          <a:bodyPr>
            <a:normAutofit fontScale="70000" lnSpcReduction="20000"/>
          </a:bodyPr>
          <a:lstStyle/>
          <a:p>
            <a:r>
              <a:rPr lang="en-US" dirty="0">
                <a:solidFill>
                  <a:schemeClr val="bg1"/>
                </a:solidFill>
              </a:rPr>
              <a:t>Background</a:t>
            </a:r>
          </a:p>
          <a:p>
            <a:r>
              <a:rPr lang="en-US" dirty="0"/>
              <a:t>Data Analytics Project Lifecycle</a:t>
            </a:r>
          </a:p>
          <a:p>
            <a:pPr lvl="1"/>
            <a:r>
              <a:rPr lang="en-US" dirty="0">
                <a:solidFill>
                  <a:schemeClr val="bg1"/>
                </a:solidFill>
              </a:rPr>
              <a:t>Example of Data Analytics Project</a:t>
            </a:r>
          </a:p>
          <a:p>
            <a:pPr lvl="1"/>
            <a:r>
              <a:rPr lang="en-US" dirty="0">
                <a:solidFill>
                  <a:schemeClr val="bg1"/>
                </a:solidFill>
              </a:rPr>
              <a:t>Project Understanding Phase</a:t>
            </a:r>
          </a:p>
          <a:p>
            <a:pPr lvl="1"/>
            <a:r>
              <a:rPr lang="en-US" dirty="0"/>
              <a:t>Data Understanding Phase</a:t>
            </a:r>
          </a:p>
          <a:p>
            <a:r>
              <a:rPr lang="en-US" dirty="0">
                <a:solidFill>
                  <a:schemeClr val="bg1"/>
                </a:solidFill>
              </a:rPr>
              <a:t>Data Format</a:t>
            </a:r>
          </a:p>
          <a:p>
            <a:r>
              <a:rPr lang="en-US" dirty="0">
                <a:solidFill>
                  <a:schemeClr val="bg1"/>
                </a:solidFill>
              </a:rPr>
              <a:t>Data Types</a:t>
            </a:r>
          </a:p>
          <a:p>
            <a:r>
              <a:rPr lang="en-US" dirty="0">
                <a:solidFill>
                  <a:schemeClr val="bg1"/>
                </a:solidFill>
              </a:rPr>
              <a:t>Assignment 1: In-class Essay</a:t>
            </a:r>
          </a:p>
          <a:p>
            <a:r>
              <a:rPr lang="en-US" dirty="0">
                <a:solidFill>
                  <a:schemeClr val="bg1"/>
                </a:solidFill>
              </a:rPr>
              <a:t>Assignment 2: In-class Quiz</a:t>
            </a:r>
          </a:p>
          <a:p>
            <a:r>
              <a:rPr lang="en-US" dirty="0">
                <a:solidFill>
                  <a:schemeClr val="bg1"/>
                </a:solidFill>
              </a:rPr>
              <a:t>Lab: Workflow in KNIME (Data Import Export)</a:t>
            </a:r>
          </a:p>
          <a:p>
            <a:r>
              <a:rPr lang="en-US" dirty="0">
                <a:solidFill>
                  <a:schemeClr val="bg1"/>
                </a:solidFill>
              </a:rPr>
              <a:t>Lab: Excel and CSV tables</a:t>
            </a:r>
          </a:p>
          <a:p>
            <a:r>
              <a:rPr lang="en-US" dirty="0">
                <a:solidFill>
                  <a:schemeClr val="bg1"/>
                </a:solidFill>
              </a:rPr>
              <a:t>APPENDIX: Introduction to KNIME</a:t>
            </a:r>
          </a:p>
        </p:txBody>
      </p:sp>
    </p:spTree>
    <p:extLst>
      <p:ext uri="{BB962C8B-B14F-4D97-AF65-F5344CB8AC3E}">
        <p14:creationId xmlns:p14="http://schemas.microsoft.com/office/powerpoint/2010/main" val="1169927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a:bodyPr>
          <a:lstStyle/>
          <a:p>
            <a:r>
              <a:rPr lang="en-US" altLang="zh-CN" dirty="0"/>
              <a:t>Problems with Data and </a:t>
            </a:r>
            <a:r>
              <a:rPr lang="de-DE" altLang="zh-CN" dirty="0"/>
              <a:t>Data </a:t>
            </a:r>
            <a:r>
              <a:rPr lang="de-DE" altLang="zh-CN" dirty="0" err="1"/>
              <a:t>Cleaning</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a:bodyPr>
          <a:lstStyle/>
          <a:p>
            <a:pPr marL="6350" indent="0" algn="l">
              <a:lnSpc>
                <a:spcPct val="100000"/>
              </a:lnSpc>
              <a:spcBef>
                <a:spcPts val="600"/>
              </a:spcBef>
              <a:spcAft>
                <a:spcPts val="600"/>
              </a:spcAft>
              <a:buNone/>
            </a:pPr>
            <a:r>
              <a:rPr lang="en-GB" altLang="zh-CN" sz="1800" b="0" i="0" u="none" strike="noStrike" baseline="0" dirty="0"/>
              <a:t>Getting the data is not always easy:</a:t>
            </a:r>
          </a:p>
          <a:p>
            <a:pPr algn="l">
              <a:lnSpc>
                <a:spcPct val="100000"/>
              </a:lnSpc>
              <a:spcBef>
                <a:spcPts val="600"/>
              </a:spcBef>
              <a:spcAft>
                <a:spcPts val="600"/>
              </a:spcAft>
            </a:pPr>
            <a:r>
              <a:rPr lang="fr-FR" altLang="zh-CN" sz="1800" b="0" i="0" u="none" strike="noStrike" baseline="0" dirty="0"/>
              <a:t>Different resources: flat files, different databases, excel</a:t>
            </a:r>
            <a:r>
              <a:rPr lang="fr-FR" altLang="zh-CN" sz="1800" dirty="0"/>
              <a:t> </a:t>
            </a:r>
            <a:r>
              <a:rPr lang="en-GB" altLang="zh-CN" sz="1800" b="0" i="0" u="none" strike="noStrike" baseline="0" dirty="0"/>
              <a:t>spreadsheets, ...</a:t>
            </a:r>
          </a:p>
          <a:p>
            <a:pPr algn="l">
              <a:lnSpc>
                <a:spcPct val="100000"/>
              </a:lnSpc>
              <a:spcBef>
                <a:spcPts val="600"/>
              </a:spcBef>
              <a:spcAft>
                <a:spcPts val="600"/>
              </a:spcAft>
            </a:pPr>
            <a:r>
              <a:rPr lang="en-GB" altLang="zh-CN" sz="1800" b="0" i="0" u="none" strike="noStrike" baseline="0" dirty="0"/>
              <a:t>Integration is cumbersome: Missing/not unique IDs, wrong entries, ...</a:t>
            </a:r>
          </a:p>
          <a:p>
            <a:pPr algn="l">
              <a:lnSpc>
                <a:spcPct val="100000"/>
              </a:lnSpc>
              <a:spcBef>
                <a:spcPts val="600"/>
              </a:spcBef>
              <a:spcAft>
                <a:spcPts val="600"/>
              </a:spcAft>
            </a:pPr>
            <a:r>
              <a:rPr lang="en-GB" altLang="zh-CN" sz="1800" b="0" i="0" u="none" strike="noStrike" baseline="0" dirty="0"/>
              <a:t>Sometimes also privacy concerns (not all data in one location)</a:t>
            </a:r>
          </a:p>
          <a:p>
            <a:pPr algn="l">
              <a:lnSpc>
                <a:spcPct val="100000"/>
              </a:lnSpc>
              <a:spcBef>
                <a:spcPts val="600"/>
              </a:spcBef>
              <a:spcAft>
                <a:spcPts val="600"/>
              </a:spcAft>
            </a:pPr>
            <a:endParaRPr lang="en-GB" altLang="zh-CN" sz="1800" b="0" i="0" u="none" strike="noStrike" baseline="0" dirty="0"/>
          </a:p>
          <a:p>
            <a:pPr marL="6350" indent="0" algn="l">
              <a:lnSpc>
                <a:spcPct val="100000"/>
              </a:lnSpc>
              <a:spcBef>
                <a:spcPts val="600"/>
              </a:spcBef>
              <a:spcAft>
                <a:spcPts val="600"/>
              </a:spcAft>
              <a:buNone/>
            </a:pPr>
            <a:r>
              <a:rPr lang="en-GB" altLang="zh-CN" sz="1800" b="0" i="0" u="none" strike="noStrike" baseline="0" dirty="0"/>
              <a:t>Data needs to be transformed:</a:t>
            </a:r>
          </a:p>
          <a:p>
            <a:pPr algn="l">
              <a:lnSpc>
                <a:spcPct val="100000"/>
              </a:lnSpc>
              <a:spcBef>
                <a:spcPts val="600"/>
              </a:spcBef>
              <a:spcAft>
                <a:spcPts val="600"/>
              </a:spcAft>
            </a:pPr>
            <a:r>
              <a:rPr lang="en-GB" altLang="zh-CN" sz="1800" b="0" i="0" u="none" strike="noStrike" baseline="0" dirty="0"/>
              <a:t>Type conversions</a:t>
            </a:r>
          </a:p>
          <a:p>
            <a:pPr algn="l">
              <a:lnSpc>
                <a:spcPct val="100000"/>
              </a:lnSpc>
              <a:spcBef>
                <a:spcPts val="600"/>
              </a:spcBef>
              <a:spcAft>
                <a:spcPts val="600"/>
              </a:spcAft>
            </a:pPr>
            <a:r>
              <a:rPr lang="en-GB" altLang="zh-CN" sz="1800" b="0" i="0" u="none" strike="noStrike" baseline="0" dirty="0"/>
              <a:t>Missing value correction/clean up/imputation</a:t>
            </a:r>
          </a:p>
          <a:p>
            <a:pPr algn="l">
              <a:lnSpc>
                <a:spcPct val="100000"/>
              </a:lnSpc>
              <a:spcBef>
                <a:spcPts val="600"/>
              </a:spcBef>
              <a:spcAft>
                <a:spcPts val="600"/>
              </a:spcAft>
            </a:pPr>
            <a:r>
              <a:rPr lang="en-GB" altLang="zh-CN" sz="1800" b="0" i="0" u="none" strike="noStrike" baseline="0" dirty="0"/>
              <a:t>Generation of new values (e.g. convert year of birth into age)</a:t>
            </a:r>
            <a:endParaRPr lang="en-GB" altLang="zh-CN" sz="1800" dirty="0"/>
          </a:p>
          <a:p>
            <a:pPr>
              <a:lnSpc>
                <a:spcPct val="100000"/>
              </a:lnSpc>
              <a:spcBef>
                <a:spcPts val="600"/>
              </a:spcBef>
              <a:spcAft>
                <a:spcPts val="600"/>
              </a:spcAft>
            </a:pPr>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163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a:bodyPr>
          <a:lstStyle/>
          <a:p>
            <a:r>
              <a:rPr lang="en-US" altLang="zh-CN" dirty="0"/>
              <a:t>Problems with Data and </a:t>
            </a:r>
            <a:r>
              <a:rPr lang="de-DE" altLang="zh-CN" dirty="0"/>
              <a:t>Data </a:t>
            </a:r>
            <a:r>
              <a:rPr lang="de-DE" altLang="zh-CN" dirty="0" err="1"/>
              <a:t>Cleaning</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a:bodyPr>
          <a:lstStyle/>
          <a:p>
            <a:pPr marL="0" indent="0" algn="l">
              <a:buNone/>
            </a:pPr>
            <a:r>
              <a:rPr lang="en-GB" altLang="zh-CN" sz="1800" dirty="0"/>
              <a:t>In Example 1 we have 3 </a:t>
            </a:r>
            <a:r>
              <a:rPr lang="en-GB" altLang="zh-CN" sz="1800" b="0" i="0" u="none" strike="noStrike" baseline="0" dirty="0"/>
              <a:t>files: </a:t>
            </a:r>
          </a:p>
          <a:p>
            <a:pPr lvl="1"/>
            <a:r>
              <a:rPr lang="en-GB" altLang="zh-CN" sz="1800" b="0" i="0" u="none" strike="noStrike" baseline="0" dirty="0"/>
              <a:t>customers, </a:t>
            </a:r>
          </a:p>
          <a:p>
            <a:pPr lvl="1"/>
            <a:r>
              <a:rPr lang="en-GB" altLang="zh-CN" sz="1800" b="0" i="0" u="none" strike="noStrike" baseline="0" dirty="0"/>
              <a:t>products, </a:t>
            </a:r>
          </a:p>
          <a:p>
            <a:pPr lvl="1"/>
            <a:r>
              <a:rPr lang="en-GB" altLang="zh-CN" sz="1800" b="0" i="0" u="none" strike="noStrike" baseline="0" dirty="0"/>
              <a:t>shopping baskets.</a:t>
            </a:r>
          </a:p>
          <a:p>
            <a:pPr lvl="1"/>
            <a:endParaRPr lang="en-GB" altLang="zh-CN" sz="1800" b="0" i="0" u="none" strike="noStrike" baseline="0" dirty="0"/>
          </a:p>
          <a:p>
            <a:pPr algn="l"/>
            <a:r>
              <a:rPr lang="en-GB" altLang="zh-CN" sz="1800" b="0" i="0" u="none" strike="noStrike" baseline="0" dirty="0"/>
              <a:t>Can we load these file and create a new attribute “age”?</a:t>
            </a:r>
          </a:p>
          <a:p>
            <a:pPr algn="l"/>
            <a:endParaRPr lang="en-GB" altLang="zh-CN" sz="1800" b="0" i="0" u="none" strike="noStrike" baseline="0" dirty="0"/>
          </a:p>
          <a:p>
            <a:pPr algn="l"/>
            <a:r>
              <a:rPr lang="en-GB" altLang="zh-CN" sz="1800" b="0" i="0" u="none" strike="noStrike" baseline="0" dirty="0"/>
              <a:t>Can we find out:</a:t>
            </a:r>
          </a:p>
          <a:p>
            <a:pPr lvl="1"/>
            <a:r>
              <a:rPr lang="en-GB" altLang="zh-CN" sz="1800" b="0" i="0" u="none" strike="noStrike" baseline="0" dirty="0"/>
              <a:t>how often each customer went shopping </a:t>
            </a:r>
          </a:p>
          <a:p>
            <a:pPr lvl="1"/>
            <a:r>
              <a:rPr lang="en-GB" altLang="zh-CN" sz="1800" b="0" i="0" u="none" strike="noStrike" baseline="0" dirty="0"/>
              <a:t>how much (s)he bought together (and on average)</a:t>
            </a:r>
          </a:p>
          <a:p>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31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a:bodyPr>
          <a:lstStyle/>
          <a:p>
            <a:r>
              <a:rPr lang="en-US" altLang="zh-CN" dirty="0"/>
              <a:t>Problems with Data and </a:t>
            </a:r>
            <a:r>
              <a:rPr lang="de-DE" altLang="zh-CN" dirty="0"/>
              <a:t>Data </a:t>
            </a:r>
            <a:r>
              <a:rPr lang="de-DE" altLang="zh-CN" dirty="0" err="1"/>
              <a:t>Cleaning</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a:bodyPr>
          <a:lstStyle/>
          <a:p>
            <a:pPr algn="l"/>
            <a:r>
              <a:rPr lang="en-GB" altLang="zh-CN" sz="1800" b="0" i="0" u="none" strike="noStrike" baseline="0" dirty="0"/>
              <a:t>Database issues</a:t>
            </a:r>
          </a:p>
          <a:p>
            <a:pPr algn="l"/>
            <a:endParaRPr lang="en-GB" altLang="zh-CN" sz="1800" b="0" i="0" u="none" strike="noStrike" baseline="0" dirty="0"/>
          </a:p>
          <a:p>
            <a:pPr algn="l"/>
            <a:r>
              <a:rPr lang="en-GB" altLang="zh-CN" sz="1800" b="0" i="0" u="none" strike="noStrike" baseline="0" dirty="0"/>
              <a:t>More details regarding pre-processing later:</a:t>
            </a:r>
          </a:p>
          <a:p>
            <a:pPr lvl="1"/>
            <a:r>
              <a:rPr lang="en-GB" altLang="zh-CN" sz="1800" b="0" i="0" u="none" strike="noStrike" baseline="0" dirty="0"/>
              <a:t>Normalization</a:t>
            </a:r>
          </a:p>
          <a:p>
            <a:pPr lvl="1"/>
            <a:r>
              <a:rPr lang="en-GB" altLang="zh-CN" sz="1800" b="0" i="0" u="none" strike="noStrike" baseline="0" dirty="0"/>
              <a:t>Binning</a:t>
            </a:r>
          </a:p>
          <a:p>
            <a:pPr lvl="1"/>
            <a:r>
              <a:rPr lang="en-GB" altLang="zh-CN" sz="1800" b="0" i="0" u="none" strike="noStrike" baseline="0" dirty="0"/>
              <a:t>Feature (and Data!) Reduction</a:t>
            </a:r>
          </a:p>
          <a:p>
            <a:pPr lvl="1"/>
            <a:r>
              <a:rPr lang="en-GB" altLang="zh-CN" sz="1800" b="0" i="0" u="none" strike="noStrike" baseline="0" dirty="0"/>
              <a:t>...</a:t>
            </a:r>
          </a:p>
          <a:p>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TextBox 6">
            <a:extLst>
              <a:ext uri="{FF2B5EF4-FFF2-40B4-BE49-F238E27FC236}">
                <a16:creationId xmlns:a16="http://schemas.microsoft.com/office/drawing/2014/main" id="{F4775B9C-74D2-4448-B9BD-4CF2B2623304}"/>
              </a:ext>
            </a:extLst>
          </p:cNvPr>
          <p:cNvSpPr txBox="1"/>
          <p:nvPr/>
        </p:nvSpPr>
        <p:spPr>
          <a:xfrm>
            <a:off x="685800" y="4114800"/>
            <a:ext cx="7543800" cy="715089"/>
          </a:xfrm>
          <a:prstGeom prst="roundRect">
            <a:avLst/>
          </a:prstGeom>
          <a:solidFill>
            <a:schemeClr val="bg1"/>
          </a:solidFill>
          <a:ln w="38100">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80% Rule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Over 80% of data analysts’ time is spent on loading and cleaning data.</a:t>
            </a:r>
          </a:p>
        </p:txBody>
      </p:sp>
    </p:spTree>
    <p:extLst>
      <p:ext uri="{BB962C8B-B14F-4D97-AF65-F5344CB8AC3E}">
        <p14:creationId xmlns:p14="http://schemas.microsoft.com/office/powerpoint/2010/main" val="137473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DFE7-1FEF-C54D-B3D3-403DB30BFE41}"/>
              </a:ext>
            </a:extLst>
          </p:cNvPr>
          <p:cNvSpPr>
            <a:spLocks noGrp="1"/>
          </p:cNvSpPr>
          <p:nvPr>
            <p:ph type="title"/>
          </p:nvPr>
        </p:nvSpPr>
        <p:spPr/>
        <p:txBody>
          <a:bodyPr>
            <a:normAutofit fontScale="90000"/>
          </a:bodyPr>
          <a:lstStyle/>
          <a:p>
            <a:r>
              <a:rPr lang="en-US" dirty="0"/>
              <a:t>What is Data Science? </a:t>
            </a:r>
            <a:br>
              <a:rPr lang="en-US" dirty="0"/>
            </a:br>
            <a:r>
              <a:rPr lang="en-US" dirty="0"/>
              <a:t>From Data To </a:t>
            </a:r>
            <a:r>
              <a:rPr lang="en-US" noProof="0" dirty="0"/>
              <a:t>Knowledge</a:t>
            </a:r>
          </a:p>
        </p:txBody>
      </p:sp>
      <p:sp>
        <p:nvSpPr>
          <p:cNvPr id="3" name="Date Placeholder 2">
            <a:extLst>
              <a:ext uri="{FF2B5EF4-FFF2-40B4-BE49-F238E27FC236}">
                <a16:creationId xmlns:a16="http://schemas.microsoft.com/office/drawing/2014/main" id="{2FDB90E4-7190-364F-A9DD-E36746147A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3E68363F-5AF0-2645-895D-59A48F2E5B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Textplatzhalter 3">
            <a:extLst>
              <a:ext uri="{FF2B5EF4-FFF2-40B4-BE49-F238E27FC236}">
                <a16:creationId xmlns:a16="http://schemas.microsoft.com/office/drawing/2014/main" id="{6259D958-717A-E84A-AD31-0650E4946E46}"/>
              </a:ext>
            </a:extLst>
          </p:cNvPr>
          <p:cNvSpPr txBox="1">
            <a:spLocks/>
          </p:cNvSpPr>
          <p:nvPr/>
        </p:nvSpPr>
        <p:spPr>
          <a:xfrm>
            <a:off x="358775" y="1181100"/>
            <a:ext cx="4011613" cy="4305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a:ln>
                  <a:noFill/>
                </a:ln>
                <a:solidFill>
                  <a:prstClr val="black"/>
                </a:solidFill>
                <a:effectLst/>
                <a:uLnTx/>
                <a:uFillTx/>
                <a:latin typeface="等线" panose="020F0502020204030204"/>
                <a:ea typeface="+mn-ea"/>
                <a:cs typeface="+mn-cs"/>
              </a:rPr>
              <a:t>Data</a:t>
            </a:r>
            <a:endParaRPr kumimoji="0" lang="en-US" sz="1600" b="1" i="0" u="none" strike="noStrike" kern="1200" cap="none" spc="0" normalizeH="0" baseline="0" noProof="0">
              <a:ln>
                <a:noFill/>
              </a:ln>
              <a:solidFill>
                <a:prstClr val="black"/>
              </a:solidFill>
              <a:effectLst/>
              <a:uLnTx/>
              <a:uFillTx/>
              <a:latin typeface="等线"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refer to single instances (single objects, people, events, points in time,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describe individual properties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are often available in large amounts (databases, archives)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are often easy to collect or to obtain (e.g., scanner cashiers in supermarkets, Internet)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do not allow us to make predictions or forecasts</a:t>
            </a:r>
            <a:endParaRPr kumimoji="0" lang="de-DE" sz="16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6" name="Textplatzhalter 4">
            <a:extLst>
              <a:ext uri="{FF2B5EF4-FFF2-40B4-BE49-F238E27FC236}">
                <a16:creationId xmlns:a16="http://schemas.microsoft.com/office/drawing/2014/main" id="{04DAE50D-7E61-4243-824D-CC96D4473AA4}"/>
              </a:ext>
            </a:extLst>
          </p:cNvPr>
          <p:cNvSpPr txBox="1">
            <a:spLocks/>
          </p:cNvSpPr>
          <p:nvPr/>
        </p:nvSpPr>
        <p:spPr>
          <a:xfrm>
            <a:off x="4680000" y="1181100"/>
            <a:ext cx="4032250" cy="4305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a:ln>
                  <a:noFill/>
                </a:ln>
                <a:solidFill>
                  <a:prstClr val="black"/>
                </a:solidFill>
                <a:effectLst/>
                <a:uLnTx/>
                <a:uFillTx/>
                <a:latin typeface="等线" panose="020F0502020204030204"/>
                <a:ea typeface="+mn-ea"/>
                <a:cs typeface="+mn-cs"/>
              </a:rPr>
              <a:t>Knowledge</a:t>
            </a:r>
            <a:endParaRPr kumimoji="0" lang="en-US" sz="1600" b="1" i="0" u="none" strike="noStrike" kern="1200" cap="none" spc="0" normalizeH="0" baseline="0" noProof="0">
              <a:ln>
                <a:noFill/>
              </a:ln>
              <a:solidFill>
                <a:prstClr val="black"/>
              </a:solidFill>
              <a:effectLst/>
              <a:uLnTx/>
              <a:uFillTx/>
              <a:latin typeface="等线"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refers to </a:t>
            </a:r>
            <a:r>
              <a:rPr kumimoji="0" lang="en-US" sz="1600" b="0" i="1" u="none" strike="noStrike" kern="1200" cap="none" spc="0" normalizeH="0" baseline="0" noProof="0">
                <a:ln>
                  <a:noFill/>
                </a:ln>
                <a:solidFill>
                  <a:prstClr val="black"/>
                </a:solidFill>
                <a:effectLst/>
                <a:uLnTx/>
                <a:uFillTx/>
                <a:latin typeface="等线" panose="020F0502020204030204"/>
                <a:ea typeface="+mn-ea"/>
                <a:cs typeface="+mn-cs"/>
              </a:rPr>
              <a:t>classes </a:t>
            </a: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of instances (</a:t>
            </a:r>
            <a:r>
              <a:rPr kumimoji="0" lang="en-US" sz="1600" b="0" i="1" u="none" strike="noStrike" kern="1200" cap="none" spc="0" normalizeH="0" baseline="0" noProof="0">
                <a:ln>
                  <a:noFill/>
                </a:ln>
                <a:solidFill>
                  <a:prstClr val="black"/>
                </a:solidFill>
                <a:effectLst/>
                <a:uLnTx/>
                <a:uFillTx/>
                <a:latin typeface="等线" panose="020F0502020204030204"/>
                <a:ea typeface="+mn-ea"/>
                <a:cs typeface="+mn-cs"/>
              </a:rPr>
              <a:t>sets </a:t>
            </a: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of objects, people, events, points in time,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600" b="0" i="0" u="none" strike="noStrike" kern="1200" cap="none" spc="0" normalizeH="0" baseline="0" noProof="0">
                <a:ln>
                  <a:noFill/>
                </a:ln>
                <a:solidFill>
                  <a:prstClr val="black"/>
                </a:solidFill>
                <a:effectLst/>
                <a:uLnTx/>
                <a:uFillTx/>
                <a:latin typeface="等线" panose="020F0502020204030204"/>
                <a:ea typeface="+mn-ea"/>
                <a:cs typeface="+mn-cs"/>
              </a:rPr>
              <a:t>describes general patterns, structures, laws, principles,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consists of as few statements as possible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is often difficult and time consuming to find or to obtain (e.g., natural laws, education)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等线" panose="020F0502020204030204"/>
                <a:ea typeface="+mn-ea"/>
                <a:cs typeface="+mn-cs"/>
              </a:rPr>
              <a:t>allows us to make predictions and forecasts</a:t>
            </a:r>
            <a:endParaRPr kumimoji="0" lang="de-DE" sz="16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476023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GB" altLang="zh-CN" dirty="0"/>
              <a:t>Data Understanding</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p:txBody>
          <a:bodyPr>
            <a:normAutofit/>
          </a:bodyPr>
          <a:lstStyle/>
          <a:p>
            <a:pPr>
              <a:lnSpc>
                <a:spcPct val="100000"/>
              </a:lnSpc>
              <a:spcBef>
                <a:spcPts val="600"/>
              </a:spcBef>
              <a:spcAft>
                <a:spcPts val="600"/>
              </a:spcAft>
              <a:buFont typeface="Wingdings" pitchFamily="2" charset="2"/>
              <a:buChar char="ü"/>
            </a:pPr>
            <a:r>
              <a:rPr lang="en-GB" altLang="zh-CN" sz="1800" b="1" dirty="0"/>
              <a:t>Goal of the Data Understanding phase</a:t>
            </a:r>
            <a:endParaRPr lang="en-US" altLang="zh-CN" sz="1800" b="1" dirty="0"/>
          </a:p>
          <a:p>
            <a:pPr lvl="1">
              <a:lnSpc>
                <a:spcPct val="100000"/>
              </a:lnSpc>
              <a:spcBef>
                <a:spcPts val="600"/>
              </a:spcBef>
              <a:spcAft>
                <a:spcPts val="600"/>
              </a:spcAft>
            </a:pPr>
            <a:r>
              <a:rPr lang="en-US" altLang="zh-CN" sz="1800" dirty="0"/>
              <a:t>Gain general insights about the data that will potentially be helpful for the further steps in the data analysis process</a:t>
            </a:r>
          </a:p>
          <a:p>
            <a:pPr>
              <a:lnSpc>
                <a:spcPct val="100000"/>
              </a:lnSpc>
              <a:spcBef>
                <a:spcPts val="600"/>
              </a:spcBef>
              <a:spcAft>
                <a:spcPts val="600"/>
              </a:spcAft>
              <a:buFont typeface="Wingdings" pitchFamily="2" charset="2"/>
              <a:buChar char="ü"/>
            </a:pPr>
            <a:r>
              <a:rPr lang="en-GB" altLang="zh-CN" sz="1800" b="1" dirty="0"/>
              <a:t>Reasons</a:t>
            </a:r>
            <a:endParaRPr lang="en-US" altLang="zh-CN" sz="1800" b="1" dirty="0"/>
          </a:p>
          <a:p>
            <a:pPr lvl="1">
              <a:lnSpc>
                <a:spcPct val="100000"/>
              </a:lnSpc>
              <a:spcBef>
                <a:spcPts val="600"/>
              </a:spcBef>
              <a:spcAft>
                <a:spcPts val="600"/>
              </a:spcAft>
            </a:pPr>
            <a:r>
              <a:rPr lang="en-US" altLang="zh-CN" sz="1800" dirty="0"/>
              <a:t>Never trust any data as long as you have not carried out some simple plausibility checks. </a:t>
            </a:r>
          </a:p>
          <a:p>
            <a:pPr>
              <a:lnSpc>
                <a:spcPct val="100000"/>
              </a:lnSpc>
              <a:spcBef>
                <a:spcPts val="600"/>
              </a:spcBef>
              <a:spcAft>
                <a:spcPts val="600"/>
              </a:spcAft>
              <a:buFont typeface="Wingdings" pitchFamily="2" charset="2"/>
              <a:buChar char="ü"/>
            </a:pPr>
            <a:r>
              <a:rPr lang="en-GB" altLang="zh-CN" sz="1800" b="1" dirty="0"/>
              <a:t>Results</a:t>
            </a:r>
            <a:endParaRPr lang="en-US" altLang="zh-CN" sz="1800" b="1" dirty="0"/>
          </a:p>
          <a:p>
            <a:pPr lvl="1">
              <a:lnSpc>
                <a:spcPct val="100000"/>
              </a:lnSpc>
              <a:spcBef>
                <a:spcPts val="600"/>
              </a:spcBef>
              <a:spcAft>
                <a:spcPts val="600"/>
              </a:spcAft>
            </a:pPr>
            <a:r>
              <a:rPr lang="en-US" altLang="zh-CN" sz="1800" dirty="0"/>
              <a:t>At the end of the data understanding phase, we know much better whether the assumptions we made during the project understanding phase concerning representativeness, informativeness, data quality, and the presence or absence of external factors are justified</a:t>
            </a:r>
          </a:p>
          <a:p>
            <a:pPr>
              <a:lnSpc>
                <a:spcPct val="100000"/>
              </a:lnSpc>
              <a:spcBef>
                <a:spcPts val="600"/>
              </a:spcBef>
              <a:spcAft>
                <a:spcPts val="600"/>
              </a:spcAft>
            </a:pPr>
            <a:endParaRPr lang="en-CN" sz="18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7443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GB" altLang="zh-CN" dirty="0"/>
              <a:t>Data Quality</a:t>
            </a:r>
            <a:endParaRPr lang="en-CN" dirty="0"/>
          </a:p>
        </p:txBody>
      </p:sp>
      <p:sp>
        <p:nvSpPr>
          <p:cNvPr id="3" name="Content Placeholder 2">
            <a:extLst>
              <a:ext uri="{FF2B5EF4-FFF2-40B4-BE49-F238E27FC236}">
                <a16:creationId xmlns:a16="http://schemas.microsoft.com/office/drawing/2014/main" id="{0DAB7A83-3103-7842-9C12-B8EE27C54187}"/>
              </a:ext>
            </a:extLst>
          </p:cNvPr>
          <p:cNvSpPr>
            <a:spLocks noGrp="1"/>
          </p:cNvSpPr>
          <p:nvPr>
            <p:ph idx="1"/>
          </p:nvPr>
        </p:nvSpPr>
        <p:spPr>
          <a:xfrm>
            <a:off x="304800" y="3048000"/>
            <a:ext cx="8534400" cy="2971800"/>
          </a:xfrm>
        </p:spPr>
        <p:txBody>
          <a:bodyPr>
            <a:normAutofit/>
          </a:bodyPr>
          <a:lstStyle/>
          <a:p>
            <a:r>
              <a:rPr lang="en-GB" altLang="zh-CN" sz="2000" dirty="0"/>
              <a:t>Data quality refers to how well the data fit their intended use</a:t>
            </a:r>
          </a:p>
          <a:p>
            <a:r>
              <a:rPr lang="en-GB" altLang="zh-CN" sz="2000" dirty="0"/>
              <a:t>There are various data quality dimensions</a:t>
            </a:r>
          </a:p>
          <a:p>
            <a:pPr lvl="1">
              <a:buFont typeface="Arial" panose="020B0604020202020204" pitchFamily="34" charset="0"/>
              <a:buChar char="•"/>
            </a:pPr>
            <a:r>
              <a:rPr lang="en-GB" altLang="zh-CN" sz="2000" dirty="0"/>
              <a:t>Accuracy</a:t>
            </a:r>
          </a:p>
          <a:p>
            <a:pPr lvl="1">
              <a:buFont typeface="Arial" panose="020B0604020202020204" pitchFamily="34" charset="0"/>
              <a:buChar char="•"/>
            </a:pPr>
            <a:r>
              <a:rPr lang="en-GB" altLang="zh-CN" sz="2000" dirty="0"/>
              <a:t>Completeness</a:t>
            </a:r>
          </a:p>
          <a:p>
            <a:pPr lvl="1">
              <a:buFont typeface="Arial" panose="020B0604020202020204" pitchFamily="34" charset="0"/>
              <a:buChar char="•"/>
            </a:pPr>
            <a:r>
              <a:rPr lang="en-GB" altLang="zh-CN" sz="2000" dirty="0"/>
              <a:t>Unbalanced Data</a:t>
            </a:r>
          </a:p>
          <a:p>
            <a:pPr lvl="1">
              <a:buFont typeface="Arial" panose="020B0604020202020204" pitchFamily="34" charset="0"/>
              <a:buChar char="•"/>
            </a:pPr>
            <a:r>
              <a:rPr lang="en-GB" altLang="zh-CN" sz="2000" dirty="0"/>
              <a:t>Timeliness</a:t>
            </a:r>
            <a:endParaRPr lang="en-US" altLang="zh-CN" sz="2000" dirty="0"/>
          </a:p>
          <a:p>
            <a:endParaRPr lang="en-CN" sz="2000"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5" descr="File:Trash font awesome.svg - Wikimedia Commons">
            <a:extLst>
              <a:ext uri="{FF2B5EF4-FFF2-40B4-BE49-F238E27FC236}">
                <a16:creationId xmlns:a16="http://schemas.microsoft.com/office/drawing/2014/main" id="{455D95EC-340F-49C1-82D7-FA1F947B2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198" y="1429560"/>
            <a:ext cx="1322614" cy="1322614"/>
          </a:xfrm>
          <a:prstGeom prst="rect">
            <a:avLst/>
          </a:prstGeom>
        </p:spPr>
      </p:pic>
      <p:sp>
        <p:nvSpPr>
          <p:cNvPr id="7" name="Striped Right Arrow 6">
            <a:extLst>
              <a:ext uri="{FF2B5EF4-FFF2-40B4-BE49-F238E27FC236}">
                <a16:creationId xmlns:a16="http://schemas.microsoft.com/office/drawing/2014/main" id="{D9359786-2A6C-4BE0-8C20-09C59FB4D7F3}"/>
              </a:ext>
            </a:extLst>
          </p:cNvPr>
          <p:cNvSpPr/>
          <p:nvPr/>
        </p:nvSpPr>
        <p:spPr>
          <a:xfrm>
            <a:off x="2971800" y="1676400"/>
            <a:ext cx="3440365" cy="981500"/>
          </a:xfrm>
          <a:prstGeom prst="stripedRightArrow">
            <a:avLst/>
          </a:prstGeom>
          <a:noFill/>
          <a:ln w="19050">
            <a:solidFill>
              <a:srgbClr val="92A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Garbage in, garbage out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descr="File:Trash font awesome.svg - Wikimedia Commons">
            <a:extLst>
              <a:ext uri="{FF2B5EF4-FFF2-40B4-BE49-F238E27FC236}">
                <a16:creationId xmlns:a16="http://schemas.microsoft.com/office/drawing/2014/main" id="{02CE0BA2-711B-49AE-9A57-B94E23A493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6205" y="1429560"/>
            <a:ext cx="1322614" cy="1322614"/>
          </a:xfrm>
          <a:prstGeom prst="rect">
            <a:avLst/>
          </a:prstGeom>
        </p:spPr>
      </p:pic>
    </p:spTree>
    <p:extLst>
      <p:ext uri="{BB962C8B-B14F-4D97-AF65-F5344CB8AC3E}">
        <p14:creationId xmlns:p14="http://schemas.microsoft.com/office/powerpoint/2010/main" val="2821289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lstStyle/>
          <a:p>
            <a:r>
              <a:rPr lang="en-GB" altLang="zh-CN" dirty="0"/>
              <a:t>Accuracy</a:t>
            </a:r>
            <a:endParaRPr lang="en-CN" dirty="0"/>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Text Placeholder 5">
            <a:extLst>
              <a:ext uri="{FF2B5EF4-FFF2-40B4-BE49-F238E27FC236}">
                <a16:creationId xmlns:a16="http://schemas.microsoft.com/office/drawing/2014/main" id="{F6B7632C-65DB-4B59-9444-A6C543C36D01}"/>
              </a:ext>
            </a:extLst>
          </p:cNvPr>
          <p:cNvSpPr txBox="1">
            <a:spLocks/>
          </p:cNvSpPr>
          <p:nvPr/>
        </p:nvSpPr>
        <p:spPr>
          <a:xfrm>
            <a:off x="491486" y="2195650"/>
            <a:ext cx="4011613" cy="35072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prstClr val="black"/>
                </a:solidFill>
                <a:effectLst/>
                <a:uLnTx/>
                <a:uFillTx/>
                <a:latin typeface="等线" panose="020F0502020204030204"/>
                <a:ea typeface="+mn-ea"/>
                <a:cs typeface="+mn-cs"/>
              </a:rPr>
              <a:t>Syntactic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等线" panose="020F0502020204030204"/>
                <a:ea typeface="+mn-ea"/>
                <a:cs typeface="+mn-cs"/>
              </a:rPr>
              <a:t>The value might not be correct </a:t>
            </a: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but it belongs at least to the domain of the corresponding attribute</a:t>
            </a:r>
            <a:endParaRPr kumimoji="0" lang="en-GB" sz="20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等线" panose="020F0502020204030204"/>
                <a:ea typeface="+mn-ea"/>
                <a:cs typeface="+mn-cs"/>
              </a:rPr>
              <a:t>Easy to spot: verify values lying in the domain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7" name="Text Placeholder 6">
            <a:extLst>
              <a:ext uri="{FF2B5EF4-FFF2-40B4-BE49-F238E27FC236}">
                <a16:creationId xmlns:a16="http://schemas.microsoft.com/office/drawing/2014/main" id="{B31B60F3-FEFA-4B98-BBA1-3B25B1BE0064}"/>
              </a:ext>
            </a:extLst>
          </p:cNvPr>
          <p:cNvSpPr txBox="1">
            <a:spLocks/>
          </p:cNvSpPr>
          <p:nvPr/>
        </p:nvSpPr>
        <p:spPr>
          <a:xfrm>
            <a:off x="4812711" y="2195650"/>
            <a:ext cx="4032250" cy="35072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1" i="0" u="none" strike="noStrike" kern="1200" cap="none" spc="0" normalizeH="0" baseline="0" noProof="0" dirty="0">
                <a:ln>
                  <a:noFill/>
                </a:ln>
                <a:solidFill>
                  <a:prstClr val="black"/>
                </a:solidFill>
                <a:effectLst/>
                <a:uLnTx/>
                <a:uFillTx/>
                <a:latin typeface="等线" panose="020F0502020204030204"/>
                <a:ea typeface="+mn-ea"/>
                <a:cs typeface="+mn-cs"/>
              </a:rPr>
              <a:t>Semantic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The value might be in the domain of the corresponding attribute, but it is not correct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black"/>
                </a:solidFill>
                <a:effectLst/>
                <a:uLnTx/>
                <a:uFillTx/>
                <a:latin typeface="等线" panose="020F0502020204030204"/>
                <a:ea typeface="+mn-ea"/>
                <a:cs typeface="+mn-cs"/>
              </a:rPr>
              <a:t>Hard or impossible to spot: double check with other sources or check “business rules”</a:t>
            </a:r>
            <a:endPar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8" name="Text Placeholder 3">
            <a:extLst>
              <a:ext uri="{FF2B5EF4-FFF2-40B4-BE49-F238E27FC236}">
                <a16:creationId xmlns:a16="http://schemas.microsoft.com/office/drawing/2014/main" id="{7BD9DCD6-1D25-47B7-8F7E-5186B83A7E6F}"/>
              </a:ext>
            </a:extLst>
          </p:cNvPr>
          <p:cNvSpPr txBox="1">
            <a:spLocks/>
          </p:cNvSpPr>
          <p:nvPr/>
        </p:nvSpPr>
        <p:spPr>
          <a:xfrm>
            <a:off x="513064" y="1105356"/>
            <a:ext cx="8378825" cy="87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Accuracy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defined as the closeness between the value in the data and the true value.</a:t>
            </a:r>
          </a:p>
        </p:txBody>
      </p:sp>
      <p:sp>
        <p:nvSpPr>
          <p:cNvPr id="9" name="Rounded Rectangle 8">
            <a:extLst>
              <a:ext uri="{FF2B5EF4-FFF2-40B4-BE49-F238E27FC236}">
                <a16:creationId xmlns:a16="http://schemas.microsoft.com/office/drawing/2014/main" id="{2CB273BD-1C2C-4A0F-AC13-4E13ED17BA19}"/>
              </a:ext>
            </a:extLst>
          </p:cNvPr>
          <p:cNvSpPr/>
          <p:nvPr/>
        </p:nvSpPr>
        <p:spPr>
          <a:xfrm>
            <a:off x="617491" y="4681048"/>
            <a:ext cx="3759601" cy="1021844"/>
          </a:xfrm>
          <a:prstGeom prst="roundRect">
            <a:avLst/>
          </a:prstGeom>
          <a:noFill/>
          <a:ln w="19050">
            <a:solidFill>
              <a:srgbClr val="92A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marR="0" lvl="0" indent="0" algn="l" defTabSz="685800" rtl="0" eaLnBrk="1" fontAlgn="auto" latinLnBrk="0" hangingPunct="1">
              <a:lnSpc>
                <a:spcPct val="100000"/>
              </a:lnSpc>
              <a:spcBef>
                <a:spcPts val="750"/>
              </a:spcBef>
              <a:spcAft>
                <a:spcPts val="0"/>
              </a:spcAft>
              <a:buClr>
                <a:srgbClr val="92AEBC"/>
              </a:buClr>
              <a:buSzTx/>
              <a:buFontTx/>
              <a:buNone/>
              <a:tabLst/>
              <a:defRPr/>
            </a:pPr>
            <a:r>
              <a:rPr kumimoji="0" lang="en-US" sz="16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e.g. “female” for the attribute Gender and “-15” for the attribute Weight violate the syntactic accuracy</a:t>
            </a:r>
          </a:p>
        </p:txBody>
      </p:sp>
      <p:sp>
        <p:nvSpPr>
          <p:cNvPr id="10" name="Rounded Rectangle 9">
            <a:extLst>
              <a:ext uri="{FF2B5EF4-FFF2-40B4-BE49-F238E27FC236}">
                <a16:creationId xmlns:a16="http://schemas.microsoft.com/office/drawing/2014/main" id="{94512139-6E50-4BF5-A4DC-C06254899593}"/>
              </a:ext>
            </a:extLst>
          </p:cNvPr>
          <p:cNvSpPr/>
          <p:nvPr/>
        </p:nvSpPr>
        <p:spPr>
          <a:xfrm>
            <a:off x="4924289" y="4681048"/>
            <a:ext cx="3759601" cy="1021844"/>
          </a:xfrm>
          <a:prstGeom prst="roundRect">
            <a:avLst/>
          </a:prstGeom>
          <a:noFill/>
          <a:ln w="19050">
            <a:solidFill>
              <a:srgbClr val="92AE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marR="0" lvl="0" indent="0" algn="l" defTabSz="685800" rtl="0" eaLnBrk="1" fontAlgn="auto" latinLnBrk="0" hangingPunct="1">
              <a:lnSpc>
                <a:spcPct val="100000"/>
              </a:lnSpc>
              <a:spcBef>
                <a:spcPts val="750"/>
              </a:spcBef>
              <a:spcAft>
                <a:spcPts val="0"/>
              </a:spcAft>
              <a:buClr>
                <a:srgbClr val="92AEBC"/>
              </a:buClr>
              <a:buSzTx/>
              <a:buFontTx/>
              <a:buNone/>
              <a:tabLst/>
              <a:defRPr/>
            </a:pPr>
            <a:r>
              <a:rPr kumimoji="0" lang="en-GB" sz="16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e.g. “</a:t>
            </a:r>
            <a:r>
              <a:rPr kumimoji="0" lang="en-GB" sz="1600" b="0" i="1"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2090</a:t>
            </a:r>
            <a:r>
              <a:rPr kumimoji="0" lang="en-GB" sz="16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for the attribute </a:t>
            </a:r>
            <a:r>
              <a:rPr kumimoji="0" lang="en-GB" sz="1600" b="0" i="1" u="none" strike="noStrike" kern="1200" cap="none" spc="0" normalizeH="0" baseline="0" noProof="0" dirty="0" err="1">
                <a:ln>
                  <a:noFill/>
                </a:ln>
                <a:solidFill>
                  <a:srgbClr val="00386C">
                    <a:lumMod val="75000"/>
                  </a:srgbClr>
                </a:solidFill>
                <a:effectLst/>
                <a:uLnTx/>
                <a:uFillTx/>
                <a:latin typeface="Arial" panose="020B0604020202020204" pitchFamily="34" charset="0"/>
                <a:ea typeface="+mn-ea"/>
                <a:cs typeface="Arial" panose="020B0604020202020204" pitchFamily="34" charset="0"/>
              </a:rPr>
              <a:t>YearOfBirth</a:t>
            </a:r>
            <a:r>
              <a:rPr kumimoji="0" lang="en-GB" sz="1600" b="0" i="0" u="none" strike="noStrike" kern="1200" cap="none" spc="0" normalizeH="0" baseline="0" noProof="0" dirty="0">
                <a:ln>
                  <a:noFill/>
                </a:ln>
                <a:solidFill>
                  <a:srgbClr val="00386C">
                    <a:lumMod val="75000"/>
                  </a:srgbClr>
                </a:solidFill>
                <a:effectLst/>
                <a:uLnTx/>
                <a:uFillTx/>
                <a:latin typeface="Arial" panose="020B0604020202020204" pitchFamily="34" charset="0"/>
                <a:ea typeface="+mn-ea"/>
                <a:cs typeface="Arial" panose="020B0604020202020204" pitchFamily="34" charset="0"/>
              </a:rPr>
              <a:t> is (at least at the moment) surely incorrect, therefore violates the semantic accuracy</a:t>
            </a:r>
          </a:p>
        </p:txBody>
      </p:sp>
    </p:spTree>
    <p:extLst>
      <p:ext uri="{BB962C8B-B14F-4D97-AF65-F5344CB8AC3E}">
        <p14:creationId xmlns:p14="http://schemas.microsoft.com/office/powerpoint/2010/main" val="182842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p:txBody>
          <a:bodyPr>
            <a:normAutofit fontScale="90000"/>
          </a:bodyPr>
          <a:lstStyle/>
          <a:p>
            <a:r>
              <a:rPr lang="en-US" dirty="0"/>
              <a:t>Past and Present: The Era of Statistics</a:t>
            </a:r>
            <a:r>
              <a:rPr lang="en-US" noProof="0" dirty="0"/>
              <a:t> (1800-2000) </a:t>
            </a:r>
            <a:endParaRPr lang="en-US" noProof="0" dirty="0">
              <a:effectLst/>
            </a:endParaRPr>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Rectangle 5">
            <a:extLst>
              <a:ext uri="{FF2B5EF4-FFF2-40B4-BE49-F238E27FC236}">
                <a16:creationId xmlns:a16="http://schemas.microsoft.com/office/drawing/2014/main" id="{1E420198-E373-C24F-A54C-A1052D5E43DD}"/>
              </a:ext>
            </a:extLst>
          </p:cNvPr>
          <p:cNvSpPr/>
          <p:nvPr/>
        </p:nvSpPr>
        <p:spPr>
          <a:xfrm>
            <a:off x="571500" y="4457485"/>
            <a:ext cx="800100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E5E"/>
                </a:solidFill>
                <a:effectLst/>
                <a:uLnTx/>
                <a:uFillTx/>
                <a:latin typeface="Arial" panose="020B0604020202020204" pitchFamily="34" charset="0"/>
                <a:ea typeface="+mn-ea"/>
                <a:cs typeface="Arial" panose="020B0604020202020204" pitchFamily="34" charset="0"/>
              </a:rPr>
              <a:t>Source: Google Book </a:t>
            </a:r>
            <a:r>
              <a:rPr kumimoji="0" lang="en-US" sz="1600" b="0" i="0" u="none" strike="noStrike" kern="1200" cap="none" spc="0" normalizeH="0" baseline="0" noProof="0">
                <a:ln>
                  <a:noFill/>
                </a:ln>
                <a:solidFill>
                  <a:srgbClr val="0000FF"/>
                </a:solidFill>
                <a:effectLst/>
                <a:uLnTx/>
                <a:uFillTx/>
                <a:latin typeface="Arial" panose="020B0604020202020204" pitchFamily="34" charset="0"/>
                <a:ea typeface="+mn-ea"/>
                <a:cs typeface="Arial" panose="020B0604020202020204" pitchFamily="34" charset="0"/>
              </a:rPr>
              <a:t>Ngram viewer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case insensitive search)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AF4F"/>
                </a:solidFill>
                <a:effectLst/>
                <a:uLnTx/>
                <a:uFillTx/>
                <a:latin typeface="Arial" panose="020B0604020202020204" pitchFamily="34" charset="0"/>
                <a:ea typeface="+mn-ea"/>
                <a:cs typeface="Arial" panose="020B0604020202020204" pitchFamily="34" charset="0"/>
              </a:rPr>
              <a:t>Analytics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 </a:t>
            </a:r>
            <a:r>
              <a:rPr kumimoji="0" lang="en-US" sz="1600" b="0" i="0" u="none" strike="noStrike" kern="1200" cap="none" spc="0" normalizeH="0" baseline="0" noProof="0">
                <a:ln>
                  <a:noFill/>
                </a:ln>
                <a:solidFill>
                  <a:srgbClr val="ED7D31">
                    <a:lumMod val="60000"/>
                    <a:lumOff val="40000"/>
                  </a:srgbClr>
                </a:solidFill>
                <a:effectLst/>
                <a:uLnTx/>
                <a:uFillTx/>
                <a:latin typeface="Arial" panose="020B0604020202020204" pitchFamily="34" charset="0"/>
                <a:ea typeface="+mn-ea"/>
                <a:cs typeface="Arial" panose="020B0604020202020204" pitchFamily="34" charset="0"/>
              </a:rPr>
              <a:t>big data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appearing and increasing around 2010</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data mining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appears in late 1990s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B9BD5">
                    <a:lumMod val="75000"/>
                  </a:srgbClr>
                </a:solidFill>
                <a:effectLst/>
                <a:uLnTx/>
                <a:uFillTx/>
                <a:latin typeface="Arial" panose="020B0604020202020204" pitchFamily="34" charset="0"/>
                <a:ea typeface="+mn-ea"/>
                <a:cs typeface="Arial" panose="020B0604020202020204" pitchFamily="34" charset="0"/>
              </a:rPr>
              <a:t>Statistics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reached peak in 1980 and it is decreasing since then.</a:t>
            </a:r>
          </a:p>
        </p:txBody>
      </p:sp>
      <p:pic>
        <p:nvPicPr>
          <p:cNvPr id="7" name="Picture 6">
            <a:extLst>
              <a:ext uri="{FF2B5EF4-FFF2-40B4-BE49-F238E27FC236}">
                <a16:creationId xmlns:a16="http://schemas.microsoft.com/office/drawing/2014/main" id="{34C3FF55-14B8-1A4A-90EF-2B90802C21A3}"/>
              </a:ext>
            </a:extLst>
          </p:cNvPr>
          <p:cNvPicPr>
            <a:picLocks noChangeAspect="1"/>
          </p:cNvPicPr>
          <p:nvPr/>
        </p:nvPicPr>
        <p:blipFill>
          <a:blip r:embed="rId3"/>
          <a:stretch>
            <a:fillRect/>
          </a:stretch>
        </p:blipFill>
        <p:spPr>
          <a:xfrm>
            <a:off x="107371" y="1037128"/>
            <a:ext cx="8598449" cy="3172806"/>
          </a:xfrm>
          <a:prstGeom prst="rect">
            <a:avLst/>
          </a:prstGeom>
        </p:spPr>
      </p:pic>
    </p:spTree>
    <p:extLst>
      <p:ext uri="{BB962C8B-B14F-4D97-AF65-F5344CB8AC3E}">
        <p14:creationId xmlns:p14="http://schemas.microsoft.com/office/powerpoint/2010/main" val="41233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2FC9-F5E2-844E-9532-877B0671B9A0}"/>
              </a:ext>
            </a:extLst>
          </p:cNvPr>
          <p:cNvSpPr>
            <a:spLocks noGrp="1"/>
          </p:cNvSpPr>
          <p:nvPr>
            <p:ph type="title"/>
          </p:nvPr>
        </p:nvSpPr>
        <p:spPr>
          <a:xfrm>
            <a:off x="6776847" y="1215077"/>
            <a:ext cx="2424303" cy="121598"/>
          </a:xfrm>
        </p:spPr>
        <p:txBody>
          <a:bodyPr>
            <a:normAutofit fontScale="90000"/>
          </a:bodyPr>
          <a:lstStyle/>
          <a:p>
            <a:r>
              <a:rPr lang="en-US" noProof="0"/>
              <a:t>The Present: Data Analytics</a:t>
            </a:r>
          </a:p>
        </p:txBody>
      </p:sp>
      <p:sp>
        <p:nvSpPr>
          <p:cNvPr id="4" name="Date Placeholder 3">
            <a:extLst>
              <a:ext uri="{FF2B5EF4-FFF2-40B4-BE49-F238E27FC236}">
                <a16:creationId xmlns:a16="http://schemas.microsoft.com/office/drawing/2014/main" id="{5D2B9FFB-9962-864C-89EE-649AD50457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AE0E17-9D97-7047-8ED2-ED7D4B40A0E9}"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Slide Number Placeholder 4">
            <a:extLst>
              <a:ext uri="{FF2B5EF4-FFF2-40B4-BE49-F238E27FC236}">
                <a16:creationId xmlns:a16="http://schemas.microsoft.com/office/drawing/2014/main" id="{D15A9247-C95F-B843-8A03-07BE2C0E5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Picture 5">
            <a:extLst>
              <a:ext uri="{FF2B5EF4-FFF2-40B4-BE49-F238E27FC236}">
                <a16:creationId xmlns:a16="http://schemas.microsoft.com/office/drawing/2014/main" id="{EAB6E830-3026-8248-9929-DD6E2FF0EABD}"/>
              </a:ext>
            </a:extLst>
          </p:cNvPr>
          <p:cNvPicPr>
            <a:picLocks noChangeAspect="1"/>
          </p:cNvPicPr>
          <p:nvPr/>
        </p:nvPicPr>
        <p:blipFill>
          <a:blip r:embed="rId2"/>
          <a:stretch>
            <a:fillRect/>
          </a:stretch>
        </p:blipFill>
        <p:spPr>
          <a:xfrm>
            <a:off x="76200" y="930138"/>
            <a:ext cx="8991600" cy="3258150"/>
          </a:xfrm>
          <a:prstGeom prst="rect">
            <a:avLst/>
          </a:prstGeom>
        </p:spPr>
      </p:pic>
      <p:sp>
        <p:nvSpPr>
          <p:cNvPr id="7" name="Rectangle 6">
            <a:extLst>
              <a:ext uri="{FF2B5EF4-FFF2-40B4-BE49-F238E27FC236}">
                <a16:creationId xmlns:a16="http://schemas.microsoft.com/office/drawing/2014/main" id="{0B8DBAE3-A394-C540-A65D-FD4BF2B6DC6A}"/>
              </a:ext>
            </a:extLst>
          </p:cNvPr>
          <p:cNvSpPr/>
          <p:nvPr/>
        </p:nvSpPr>
        <p:spPr>
          <a:xfrm>
            <a:off x="228600" y="4481574"/>
            <a:ext cx="396240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Data mining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surges in 1996</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AI</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re-surges in 2015 after declining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Big Data,</a:t>
            </a:r>
            <a:r>
              <a:rPr kumimoji="0" 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 analytics, </a:t>
            </a:r>
            <a:r>
              <a:rPr kumimoji="0" lang="en-US" sz="1600" b="0" i="0" u="none" strike="noStrike" kern="1200" cap="none" spc="0" normalizeH="0" baseline="0" noProof="0" dirty="0">
                <a:ln>
                  <a:noFill/>
                </a:ln>
                <a:solidFill>
                  <a:srgbClr val="70AD47">
                    <a:lumMod val="75000"/>
                  </a:srgbClr>
                </a:solidFill>
                <a:effectLst/>
                <a:uLnTx/>
                <a:uFillTx/>
                <a:latin typeface="Arial" panose="020B0604020202020204" pitchFamily="34" charset="0"/>
                <a:ea typeface="+mn-ea"/>
                <a:cs typeface="Arial" panose="020B0604020202020204" pitchFamily="34" charset="0"/>
              </a:rPr>
              <a:t>machine learning</a:t>
            </a:r>
            <a:r>
              <a:rPr kumimoji="0" 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 and</a:t>
            </a: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data science </a:t>
            </a:r>
            <a:r>
              <a:rPr kumimoji="0" lang="en-US" sz="1600" b="0" i="0" u="none" strike="noStrike" kern="1200" cap="none" spc="0" normalizeH="0" baseline="0" noProof="0" dirty="0">
                <a:ln>
                  <a:noFill/>
                </a:ln>
                <a:solidFill>
                  <a:srgbClr val="5B9BD5">
                    <a:lumMod val="75000"/>
                  </a:srgbClr>
                </a:solidFill>
                <a:effectLst/>
                <a:uLnTx/>
                <a:uFillTx/>
                <a:latin typeface="Arial" panose="020B0604020202020204" pitchFamily="34" charset="0"/>
                <a:ea typeface="+mn-ea"/>
                <a:cs typeface="Arial" panose="020B0604020202020204" pitchFamily="34" charset="0"/>
              </a:rPr>
              <a:t>all surges in between 2008-2015</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074" name="Picture 2" descr="Deep Learning by Ian Goodfellow">
            <a:extLst>
              <a:ext uri="{FF2B5EF4-FFF2-40B4-BE49-F238E27FC236}">
                <a16:creationId xmlns:a16="http://schemas.microsoft.com/office/drawing/2014/main" id="{580CA9C2-C883-1F47-B3A9-7EF1D2981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343400"/>
            <a:ext cx="1028700" cy="10287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234F48F-5C8B-9841-B96D-2E974CD3164C}"/>
              </a:ext>
            </a:extLst>
          </p:cNvPr>
          <p:cNvCxnSpPr>
            <a:cxnSpLocks/>
            <a:stCxn id="3074" idx="0"/>
          </p:cNvCxnSpPr>
          <p:nvPr/>
        </p:nvCxnSpPr>
        <p:spPr>
          <a:xfrm flipH="1" flipV="1">
            <a:off x="6776848" y="2667000"/>
            <a:ext cx="366902"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0278E939-5A5E-BF40-97DA-CBA35F256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64182"/>
            <a:ext cx="763488" cy="102870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DB6CA31F-BC14-B14F-8138-E57A6B875121}"/>
              </a:ext>
            </a:extLst>
          </p:cNvPr>
          <p:cNvCxnSpPr>
            <a:cxnSpLocks/>
            <a:stCxn id="3076" idx="0"/>
          </p:cNvCxnSpPr>
          <p:nvPr/>
        </p:nvCxnSpPr>
        <p:spPr>
          <a:xfrm flipH="1" flipV="1">
            <a:off x="4648200" y="3671706"/>
            <a:ext cx="1296144" cy="69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Buy The Elements of Statistical Learning: Data Mining, Inference, and  Prediction, Second Edition (Springer Series in Statistics) Book Online at  Low Prices in India | The Elements of Statistical Learning: Data Mining,">
            <a:extLst>
              <a:ext uri="{FF2B5EF4-FFF2-40B4-BE49-F238E27FC236}">
                <a16:creationId xmlns:a16="http://schemas.microsoft.com/office/drawing/2014/main" id="{9F347943-3B77-014E-8AE7-E304E67C9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391831"/>
            <a:ext cx="705721" cy="101836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65ADB1D6-CDF1-6540-B172-0294902F5ADD}"/>
              </a:ext>
            </a:extLst>
          </p:cNvPr>
          <p:cNvCxnSpPr>
            <a:cxnSpLocks/>
            <a:stCxn id="3080" idx="0"/>
          </p:cNvCxnSpPr>
          <p:nvPr/>
        </p:nvCxnSpPr>
        <p:spPr>
          <a:xfrm flipH="1" flipV="1">
            <a:off x="3352801" y="3761449"/>
            <a:ext cx="1648260" cy="630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0777581-2418-9947-B7CC-4BDA641825F3}"/>
              </a:ext>
            </a:extLst>
          </p:cNvPr>
          <p:cNvSpPr txBox="1">
            <a:spLocks/>
          </p:cNvSpPr>
          <p:nvPr/>
        </p:nvSpPr>
        <p:spPr>
          <a:xfrm>
            <a:off x="809625" y="136525"/>
            <a:ext cx="6734175" cy="68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Past and Present: Surge of Data Analytics</a:t>
            </a:r>
          </a:p>
        </p:txBody>
      </p:sp>
    </p:spTree>
    <p:extLst>
      <p:ext uri="{BB962C8B-B14F-4D97-AF65-F5344CB8AC3E}">
        <p14:creationId xmlns:p14="http://schemas.microsoft.com/office/powerpoint/2010/main" val="1659294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A82-671E-D04E-8678-C52EFB0B8F1F}"/>
              </a:ext>
            </a:extLst>
          </p:cNvPr>
          <p:cNvSpPr>
            <a:spLocks noGrp="1"/>
          </p:cNvSpPr>
          <p:nvPr>
            <p:ph type="title"/>
          </p:nvPr>
        </p:nvSpPr>
        <p:spPr/>
        <p:txBody>
          <a:bodyPr/>
          <a:lstStyle/>
          <a:p>
            <a:r>
              <a:rPr lang="en-US" noProof="0" dirty="0"/>
              <a:t>What the future holds?</a:t>
            </a:r>
          </a:p>
        </p:txBody>
      </p:sp>
      <p:sp>
        <p:nvSpPr>
          <p:cNvPr id="3" name="Date Placeholder 2">
            <a:extLst>
              <a:ext uri="{FF2B5EF4-FFF2-40B4-BE49-F238E27FC236}">
                <a16:creationId xmlns:a16="http://schemas.microsoft.com/office/drawing/2014/main" id="{F39BF42F-77AD-7647-B914-4F734388AC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555606AE-9C6E-B542-B402-ECEDFE7133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Rectangle 6">
            <a:extLst>
              <a:ext uri="{FF2B5EF4-FFF2-40B4-BE49-F238E27FC236}">
                <a16:creationId xmlns:a16="http://schemas.microsoft.com/office/drawing/2014/main" id="{DCD68206-44F0-9842-A948-5F6500B5A9EF}"/>
              </a:ext>
            </a:extLst>
          </p:cNvPr>
          <p:cNvSpPr/>
          <p:nvPr/>
        </p:nvSpPr>
        <p:spPr>
          <a:xfrm>
            <a:off x="609600" y="1043732"/>
            <a:ext cx="7924800" cy="3885872"/>
          </a:xfrm>
          <a:prstGeom prst="rect">
            <a:avLst/>
          </a:prstGeom>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1900s - Statistics </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1960s “Data Mining”  is a bad activity (data “dredging” meaning) </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1990 - “Data Mining” is good, surges in 1996  and peak in 2003</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2010s - Business/Data/Predictive Analytics, Machine Learning and Data Science</a:t>
            </a:r>
          </a:p>
          <a:p>
            <a:pPr marL="742950" marR="0" lvl="1"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2014 - Big Data / Deep Learning</a:t>
            </a:r>
          </a:p>
          <a:p>
            <a:pPr marL="742950" marR="0" lvl="1"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2018 – A.I.</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-- 2030 ?</a:t>
            </a:r>
          </a:p>
        </p:txBody>
      </p:sp>
      <p:pic>
        <p:nvPicPr>
          <p:cNvPr id="4098" name="Picture 2" descr="The Real Threat to Business Schools from Artificial Intelligence - Knowledge @Wharton">
            <a:extLst>
              <a:ext uri="{FF2B5EF4-FFF2-40B4-BE49-F238E27FC236}">
                <a16:creationId xmlns:a16="http://schemas.microsoft.com/office/drawing/2014/main" id="{67BBD690-1C7E-5A41-914C-E6A2F5C92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947368"/>
            <a:ext cx="4279900" cy="18669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7AC05AA-26CC-9547-9536-464E79829126}"/>
              </a:ext>
            </a:extLst>
          </p:cNvPr>
          <p:cNvSpPr/>
          <p:nvPr/>
        </p:nvSpPr>
        <p:spPr>
          <a:xfrm>
            <a:off x="2819400" y="5241165"/>
            <a:ext cx="1257299" cy="4877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Liberal Arts</a:t>
            </a:r>
          </a:p>
        </p:txBody>
      </p:sp>
      <p:sp>
        <p:nvSpPr>
          <p:cNvPr id="11" name="Rectangle 10">
            <a:extLst>
              <a:ext uri="{FF2B5EF4-FFF2-40B4-BE49-F238E27FC236}">
                <a16:creationId xmlns:a16="http://schemas.microsoft.com/office/drawing/2014/main" id="{A292E3D4-3BBD-0048-A7BB-22371D86D867}"/>
              </a:ext>
            </a:extLst>
          </p:cNvPr>
          <p:cNvSpPr/>
          <p:nvPr/>
        </p:nvSpPr>
        <p:spPr>
          <a:xfrm>
            <a:off x="335973" y="5232811"/>
            <a:ext cx="1222664" cy="4961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Software engineering</a:t>
            </a:r>
          </a:p>
        </p:txBody>
      </p:sp>
      <p:sp>
        <p:nvSpPr>
          <p:cNvPr id="12" name="Rectangle 11">
            <a:extLst>
              <a:ext uri="{FF2B5EF4-FFF2-40B4-BE49-F238E27FC236}">
                <a16:creationId xmlns:a16="http://schemas.microsoft.com/office/drawing/2014/main" id="{A458742A-D0BB-0542-8DEE-A2B613974990}"/>
              </a:ext>
            </a:extLst>
          </p:cNvPr>
          <p:cNvSpPr/>
          <p:nvPr/>
        </p:nvSpPr>
        <p:spPr>
          <a:xfrm>
            <a:off x="1596736" y="5236871"/>
            <a:ext cx="1146464" cy="4877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N" sz="16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Robotics</a:t>
            </a:r>
          </a:p>
        </p:txBody>
      </p:sp>
    </p:spTree>
    <p:extLst>
      <p:ext uri="{BB962C8B-B14F-4D97-AF65-F5344CB8AC3E}">
        <p14:creationId xmlns:p14="http://schemas.microsoft.com/office/powerpoint/2010/main" val="636983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5A82-671E-D04E-8678-C52EFB0B8F1F}"/>
              </a:ext>
            </a:extLst>
          </p:cNvPr>
          <p:cNvSpPr>
            <a:spLocks noGrp="1"/>
          </p:cNvSpPr>
          <p:nvPr>
            <p:ph type="title"/>
          </p:nvPr>
        </p:nvSpPr>
        <p:spPr/>
        <p:txBody>
          <a:bodyPr>
            <a:normAutofit fontScale="90000"/>
          </a:bodyPr>
          <a:lstStyle/>
          <a:p>
            <a:r>
              <a:rPr lang="en-US" noProof="0"/>
              <a:t>Main Industries for Data Analytics According to Experts</a:t>
            </a:r>
          </a:p>
        </p:txBody>
      </p:sp>
      <p:sp>
        <p:nvSpPr>
          <p:cNvPr id="3" name="Date Placeholder 2">
            <a:extLst>
              <a:ext uri="{FF2B5EF4-FFF2-40B4-BE49-F238E27FC236}">
                <a16:creationId xmlns:a16="http://schemas.microsoft.com/office/drawing/2014/main" id="{F39BF42F-77AD-7647-B914-4F734388AC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555606AE-9C6E-B542-B402-ECEDFE7133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TextBox 5">
            <a:extLst>
              <a:ext uri="{FF2B5EF4-FFF2-40B4-BE49-F238E27FC236}">
                <a16:creationId xmlns:a16="http://schemas.microsoft.com/office/drawing/2014/main" id="{DC31C132-FC95-4743-AE0E-C3E1D1F070AD}"/>
              </a:ext>
            </a:extLst>
          </p:cNvPr>
          <p:cNvSpPr txBox="1"/>
          <p:nvPr/>
        </p:nvSpPr>
        <p:spPr>
          <a:xfrm>
            <a:off x="6095999" y="990600"/>
            <a:ext cx="2895600"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 K</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r>
              <a:rPr kumimoji="0" lang="en-C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nuggets </a:t>
            </a: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2"/>
              </a:rPr>
              <a:t>https://www.kdnuggets.com/2019/03/poll-analytics-data-science-ml-applied-2018.html</a:t>
            </a: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Readers of  </a:t>
            </a:r>
            <a:r>
              <a:rPr kumimoji="0" 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KDnuggets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were asked:</a:t>
            </a: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What are the Industries / Fields where you applied Analytics, Data Science, Machine Learning in 2018?</a:t>
            </a: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top 5 industries were: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CRM/Consumer analytics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18.6% (number 1 for the last 5 years)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Health care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17.2% (jump to number 2 from number 4 )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Banking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17.0%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Finance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16.1%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Science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13.6%</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199A9BB2-96EF-1E4F-9334-5962A294A971}"/>
              </a:ext>
            </a:extLst>
          </p:cNvPr>
          <p:cNvPicPr>
            <a:picLocks noChangeAspect="1"/>
          </p:cNvPicPr>
          <p:nvPr/>
        </p:nvPicPr>
        <p:blipFill>
          <a:blip r:embed="rId3"/>
          <a:stretch>
            <a:fillRect/>
          </a:stretch>
        </p:blipFill>
        <p:spPr>
          <a:xfrm>
            <a:off x="152401" y="853498"/>
            <a:ext cx="5800614" cy="5867976"/>
          </a:xfrm>
          <a:prstGeom prst="rect">
            <a:avLst/>
          </a:prstGeom>
        </p:spPr>
      </p:pic>
    </p:spTree>
    <p:extLst>
      <p:ext uri="{BB962C8B-B14F-4D97-AF65-F5344CB8AC3E}">
        <p14:creationId xmlns:p14="http://schemas.microsoft.com/office/powerpoint/2010/main" val="135873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675C-FE12-294E-B5BB-A5B65671667F}"/>
              </a:ext>
            </a:extLst>
          </p:cNvPr>
          <p:cNvSpPr>
            <a:spLocks noGrp="1"/>
          </p:cNvSpPr>
          <p:nvPr>
            <p:ph type="title"/>
          </p:nvPr>
        </p:nvSpPr>
        <p:spPr/>
        <p:txBody>
          <a:bodyPr>
            <a:normAutofit fontScale="90000"/>
          </a:bodyPr>
          <a:lstStyle/>
          <a:p>
            <a:r>
              <a:rPr lang="en-US" dirty="0"/>
              <a:t>Main Software/Languages for Data Analytics</a:t>
            </a:r>
          </a:p>
        </p:txBody>
      </p:sp>
      <p:sp>
        <p:nvSpPr>
          <p:cNvPr id="3" name="Date Placeholder 2">
            <a:extLst>
              <a:ext uri="{FF2B5EF4-FFF2-40B4-BE49-F238E27FC236}">
                <a16:creationId xmlns:a16="http://schemas.microsoft.com/office/drawing/2014/main" id="{ABDFC236-C6A2-C74A-ADBA-D59F96A796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BC2480-3A4D-D94C-9FE7-C8F7E4339052}" type="datetime4">
              <a:rPr kumimoji="0" lang="en-US" altLang="zh-CN"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August 31, 2022</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Slide Number Placeholder 3">
            <a:extLst>
              <a:ext uri="{FF2B5EF4-FFF2-40B4-BE49-F238E27FC236}">
                <a16:creationId xmlns:a16="http://schemas.microsoft.com/office/drawing/2014/main" id="{B79AE805-B32F-E84E-8CF4-22C241A0F7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900B54-57D8-4106-814A-4647969A5594}" type="slidenum">
              <a:rPr kumimoji="0" lang="zh-CN" altLang="en-US" sz="120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026" name="Picture 2" descr="KDnuggets Software Poll 2017 results">
            <a:extLst>
              <a:ext uri="{FF2B5EF4-FFF2-40B4-BE49-F238E27FC236}">
                <a16:creationId xmlns:a16="http://schemas.microsoft.com/office/drawing/2014/main" id="{9610C526-7582-C64B-AB34-873AECB18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22325"/>
            <a:ext cx="6552141" cy="527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15B8AB-9AF2-804F-9DA3-ECDF4AA73F8B}"/>
              </a:ext>
            </a:extLst>
          </p:cNvPr>
          <p:cNvSpPr txBox="1"/>
          <p:nvPr/>
        </p:nvSpPr>
        <p:spPr>
          <a:xfrm>
            <a:off x="6947598" y="1066800"/>
            <a:ext cx="2044001"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Source: K</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r>
              <a:rPr kumimoji="0" lang="en-C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nuggets </a:t>
            </a:r>
            <a:r>
              <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hlinkClick r:id="rId3"/>
              </a:rPr>
              <a:t>https://www.kdnuggets.com/2017/05/poll-analytics-data-science-machine-learning-software-leaders.html</a:t>
            </a: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b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552875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2760</Words>
  <Application>Microsoft Office PowerPoint</Application>
  <PresentationFormat>全屏显示(4:3)</PresentationFormat>
  <Paragraphs>692</Paragraphs>
  <Slides>42</Slides>
  <Notes>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42</vt:i4>
      </vt:variant>
    </vt:vector>
  </HeadingPairs>
  <TitlesOfParts>
    <vt:vector size="54" baseType="lpstr">
      <vt:lpstr>等线</vt:lpstr>
      <vt:lpstr>等线 Light</vt:lpstr>
      <vt:lpstr>宋体</vt:lpstr>
      <vt:lpstr>Arial</vt:lpstr>
      <vt:lpstr>Calibri</vt:lpstr>
      <vt:lpstr>Cambria Math</vt:lpstr>
      <vt:lpstr>Symbol</vt:lpstr>
      <vt:lpstr>Times</vt:lpstr>
      <vt:lpstr>Times New Roman</vt:lpstr>
      <vt:lpstr>Wingdings</vt:lpstr>
      <vt:lpstr>Office 主题​​</vt:lpstr>
      <vt:lpstr>1_Custom Design</vt:lpstr>
      <vt:lpstr>Data Analytics Foundations</vt:lpstr>
      <vt:lpstr>PowerPoint 演示文稿</vt:lpstr>
      <vt:lpstr>What is Data Science?</vt:lpstr>
      <vt:lpstr>What is Data Science?  From Data To Knowledge</vt:lpstr>
      <vt:lpstr>Past and Present: The Era of Statistics (1800-2000) </vt:lpstr>
      <vt:lpstr>The Present: Data Analytics</vt:lpstr>
      <vt:lpstr>What the future holds?</vt:lpstr>
      <vt:lpstr>Main Industries for Data Analytics According to Experts</vt:lpstr>
      <vt:lpstr>Main Software/Languages for Data Analytics</vt:lpstr>
      <vt:lpstr>Some Data Science Roles in the Industry </vt:lpstr>
      <vt:lpstr>Data Science Skills</vt:lpstr>
      <vt:lpstr>PowerPoint 演示文稿</vt:lpstr>
      <vt:lpstr>CRoss-Industry Standard Process for Data Mining (CRISP-DM)</vt:lpstr>
      <vt:lpstr>Process Flow of a Data Science Project</vt:lpstr>
      <vt:lpstr>PowerPoint 演示文稿</vt:lpstr>
      <vt:lpstr>Example 1: Customer Segmentation</vt:lpstr>
      <vt:lpstr>Example 1</vt:lpstr>
      <vt:lpstr>Example 1: Data Understanding and Pattern Finding</vt:lpstr>
      <vt:lpstr>Example 1: Data Understanding and Pattern Finding</vt:lpstr>
      <vt:lpstr>Example 1: Data Understanding and Pattern Finding</vt:lpstr>
      <vt:lpstr>Example 1: Targeted Marketing from Customer Segmentation</vt:lpstr>
      <vt:lpstr>Example 2: Risk Assessment</vt:lpstr>
      <vt:lpstr>Example 3: Demand Prediction</vt:lpstr>
      <vt:lpstr>Example 4: Recommendation Engines / Market Basket Analysis</vt:lpstr>
      <vt:lpstr>Example 5: Fraud Detection</vt:lpstr>
      <vt:lpstr>Example 6: Sentiment Analysis</vt:lpstr>
      <vt:lpstr>Example 7: Anomaly Detection</vt:lpstr>
      <vt:lpstr>Example 8: Compound Search (Analytical Chemistry)</vt:lpstr>
      <vt:lpstr>PowerPoint 演示文稿</vt:lpstr>
      <vt:lpstr>Determine the Project Objective</vt:lpstr>
      <vt:lpstr>Determine the Project Objective</vt:lpstr>
      <vt:lpstr>Cognitive Maps</vt:lpstr>
      <vt:lpstr>Cognitive Maps</vt:lpstr>
      <vt:lpstr>Assess the Situation</vt:lpstr>
      <vt:lpstr>Determine Analysis Goals</vt:lpstr>
      <vt:lpstr>PowerPoint 演示文稿</vt:lpstr>
      <vt:lpstr>Problems with Data and Data Cleaning</vt:lpstr>
      <vt:lpstr>Problems with Data and Data Cleaning</vt:lpstr>
      <vt:lpstr>Problems with Data and Data Cleaning</vt:lpstr>
      <vt:lpstr>Data Understanding</vt:lpstr>
      <vt:lpstr>Data Quality</vt:lpstr>
      <vt:lpstr>Accuracy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Foundations</dc:title>
  <dc:creator>UIC</dc:creator>
  <cp:lastModifiedBy>UIC</cp:lastModifiedBy>
  <cp:revision>1</cp:revision>
  <dcterms:created xsi:type="dcterms:W3CDTF">2022-08-31T03:23:58Z</dcterms:created>
  <dcterms:modified xsi:type="dcterms:W3CDTF">2022-08-31T03:25:27Z</dcterms:modified>
</cp:coreProperties>
</file>